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71" r:id="rId2"/>
    <p:sldId id="272" r:id="rId3"/>
    <p:sldId id="256" r:id="rId4"/>
    <p:sldId id="257" r:id="rId5"/>
    <p:sldId id="258" r:id="rId6"/>
    <p:sldId id="259" r:id="rId7"/>
    <p:sldId id="262" r:id="rId8"/>
    <p:sldId id="263" r:id="rId9"/>
    <p:sldId id="264" r:id="rId10"/>
    <p:sldId id="267" r:id="rId11"/>
    <p:sldId id="268" r:id="rId12"/>
    <p:sldId id="260" r:id="rId13"/>
    <p:sldId id="261" r:id="rId14"/>
    <p:sldId id="265" r:id="rId15"/>
    <p:sldId id="266" r:id="rId16"/>
    <p:sldId id="269" r:id="rId17"/>
    <p:sldId id="270" r:id="rId18"/>
  </p:sldIdLst>
  <p:sldSz cx="9144000" cy="6858000" type="screen4x3"/>
  <p:notesSz cx="6802438" cy="99345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008000"/>
    <a:srgbClr val="669900"/>
    <a:srgbClr val="41957F"/>
    <a:srgbClr val="387DB6"/>
    <a:srgbClr val="1C49D8"/>
    <a:srgbClr val="3DB777"/>
    <a:srgbClr val="33CC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สไตล์สีอ่อน 2 - เน้น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สไตล์สีอ่อน 3 - เน้น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AC8FA-1125-406E-9973-0CB1B0570E45}" type="datetimeFigureOut">
              <a:rPr lang="th-TH" smtClean="0"/>
              <a:t>04/10/59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61E3A-7EF2-41F0-91BA-EA00CE83FB2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4750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67F7-3B30-489E-9BB1-486DF008A991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36F-6CF0-4477-91A9-695A18BC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67F7-3B30-489E-9BB1-486DF008A991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36F-6CF0-4477-91A9-695A18BC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7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67F7-3B30-489E-9BB1-486DF008A991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36F-6CF0-4477-91A9-695A18BC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0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67F7-3B30-489E-9BB1-486DF008A991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36F-6CF0-4477-91A9-695A18BC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5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67F7-3B30-489E-9BB1-486DF008A991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36F-6CF0-4477-91A9-695A18BC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4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67F7-3B30-489E-9BB1-486DF008A991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36F-6CF0-4477-91A9-695A18BC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0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67F7-3B30-489E-9BB1-486DF008A991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36F-6CF0-4477-91A9-695A18BC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5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67F7-3B30-489E-9BB1-486DF008A991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36F-6CF0-4477-91A9-695A18BC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67F7-3B30-489E-9BB1-486DF008A991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36F-6CF0-4477-91A9-695A18BC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79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67F7-3B30-489E-9BB1-486DF008A991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36F-6CF0-4477-91A9-695A18BC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67F7-3B30-489E-9BB1-486DF008A991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CA36F-6CF0-4477-91A9-695A18BC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0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B67F7-3B30-489E-9BB1-486DF008A991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CA36F-6CF0-4477-91A9-695A18BC3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9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microsoft.com/office/2007/relationships/hdphoto" Target="../media/hdphoto1.wdp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9961" r="10351"/>
          <a:stretch>
            <a:fillRect/>
          </a:stretch>
        </p:blipFill>
        <p:spPr bwMode="auto">
          <a:xfrm>
            <a:off x="0" y="-49427"/>
            <a:ext cx="9144000" cy="6884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6" descr="ผลการค้นหารูปภาพสำหรับ โลโก้กรมอนามัย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1" t="5094" r="3901" b="14144"/>
          <a:stretch/>
        </p:blipFill>
        <p:spPr bwMode="auto">
          <a:xfrm>
            <a:off x="3813338" y="123195"/>
            <a:ext cx="1703275" cy="203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วงรี 5"/>
          <p:cNvSpPr/>
          <p:nvPr/>
        </p:nvSpPr>
        <p:spPr>
          <a:xfrm>
            <a:off x="1158128" y="2348880"/>
            <a:ext cx="2160240" cy="2088232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726080" y="270892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37 </a:t>
            </a:r>
            <a:r>
              <a:rPr lang="th-TH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</a:t>
            </a: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 Cluster </a:t>
            </a: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กลุ่มสนับสนุน</a:t>
            </a:r>
            <a:endParaRPr lang="th-TH" sz="1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8024" y="4437112"/>
            <a:ext cx="4355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3845505" y="4298612"/>
            <a:ext cx="52485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คำรับรองการปฏิบัติราชการ ปี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2560</a:t>
            </a:r>
            <a:endParaRPr lang="th-TH" sz="4000" b="1" dirty="0" smtClean="0"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ก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รมอนามัย 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ระดับหน่วยงาน</a:t>
            </a:r>
          </a:p>
          <a:p>
            <a:pPr algn="ctr"/>
            <a:r>
              <a:rPr lang="th-TH" sz="4000" b="1" dirty="0" err="1" smtClean="0">
                <a:latin typeface="TH SarabunPSK" pitchFamily="34" charset="-34"/>
                <a:cs typeface="TH SarabunPSK" pitchFamily="34" charset="-34"/>
              </a:rPr>
              <a:t>กพร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. ๔ ตุลาคม ๒๕๕๙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217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585003"/>
              </p:ext>
            </p:extLst>
          </p:nvPr>
        </p:nvGraphicFramePr>
        <p:xfrm>
          <a:off x="154747" y="211012"/>
          <a:ext cx="8778238" cy="623925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630656"/>
                <a:gridCol w="1139483"/>
                <a:gridCol w="2124222"/>
                <a:gridCol w="1181686"/>
                <a:gridCol w="1702191"/>
              </a:tblGrid>
              <a:tr h="828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ประเด็น/ตัวชี้วัด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Cluster</a:t>
                      </a:r>
                      <a:r>
                        <a:rPr lang="th-TH" sz="18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หน่วยงานรับผิดชอบ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ค่าเป้าหมาย  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หน่วยปฏิบัติ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</a:t>
                      </a:r>
                      <a:r>
                        <a:rPr lang="th-TH" sz="20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</a:tr>
              <a:tr h="757859">
                <a:tc>
                  <a:txBody>
                    <a:bodyPr/>
                    <a:lstStyle/>
                    <a:p>
                      <a:pPr marL="160020" marR="0" indent="-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.1  ระดับความสำเร็จของการดำเนินงานการเฝ้าระวังในระบบส่งเสริมสุขภาพและอนามัยสิ่งแวดล้อม  สำหรับสำนัก/กองวิชาการ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กองแผน</a:t>
                      </a:r>
                      <a:endParaRPr lang="en-US" sz="18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8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สำนัก/กองวิชาการ</a:t>
                      </a:r>
                      <a:endParaRPr lang="en-US" sz="18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กำหนดเป็นระดับขั้นของความสำเร็จ (</a:t>
                      </a:r>
                      <a:r>
                        <a:rPr lang="en-US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Milestone</a:t>
                      </a:r>
                      <a:r>
                        <a:rPr lang="th-TH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8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ระดับ</a:t>
                      </a:r>
                      <a:endParaRPr lang="en-US" sz="18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24">
                <a:tc>
                  <a:txBody>
                    <a:bodyPr/>
                    <a:lstStyle/>
                    <a:p>
                      <a:pPr marL="160020" marR="0" indent="-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15.2 ระดับความสำเร็จของการดำเนินงานการเฝ้าระวังในระบบส่งเสริมสุขภาพและอนามัยสิ่งแวดล้อม สำหรับศูนย์อนามัย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KISS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กองแผนงาน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ศอ.1-13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กำหนดเป็นระดับขั้นของความสำเร็จ (</a:t>
                      </a:r>
                      <a:r>
                        <a:rPr lang="en-US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Milestone</a:t>
                      </a:r>
                      <a:r>
                        <a:rPr lang="th-TH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8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ระดับ</a:t>
                      </a:r>
                      <a:endParaRPr lang="en-US" sz="18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24">
                <a:tc>
                  <a:txBody>
                    <a:bodyPr/>
                    <a:lstStyle/>
                    <a:p>
                      <a:pPr marL="160020" marR="0" indent="-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 </a:t>
                      </a:r>
                      <a:r>
                        <a:rPr lang="th-TH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ระดับความสำเร็จของการดำเนินงานเพื่อสนับสนุนกรมอนามัยสู่องค์กร</a:t>
                      </a:r>
                      <a:r>
                        <a:rPr lang="en-US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HPO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PMQA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กพร.</a:t>
                      </a:r>
                      <a:endParaRPr lang="en-US" sz="18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 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กำหนดเป็นระดับขั้นของความสำเร็จ (</a:t>
                      </a: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Milestone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ระดับ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4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859815"/>
              </p:ext>
            </p:extLst>
          </p:nvPr>
        </p:nvGraphicFramePr>
        <p:xfrm>
          <a:off x="182888" y="1991594"/>
          <a:ext cx="8736034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4766"/>
                <a:gridCol w="588468"/>
                <a:gridCol w="588468"/>
                <a:gridCol w="588468"/>
                <a:gridCol w="588468"/>
                <a:gridCol w="588468"/>
                <a:gridCol w="588468"/>
                <a:gridCol w="589060"/>
                <a:gridCol w="588468"/>
                <a:gridCol w="588468"/>
                <a:gridCol w="588468"/>
                <a:gridCol w="588468"/>
                <a:gridCol w="588468"/>
                <a:gridCol w="589060"/>
              </a:tblGrid>
              <a:tr h="235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ศอ.1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ศอ.2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ศอ.3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ศอ.4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ศอ.5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ศอ.6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ศอ.7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ศอ.8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ศอ.9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ศอ.10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ศอ.11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ศอ.12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ศอ.13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606" marR="57606" marT="0" marB="0"/>
                </a:tc>
              </a:tr>
              <a:tr h="235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Base Line 2559</a:t>
                      </a: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33.5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43.0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47.8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46.3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51.8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55.6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38.8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45.9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46.8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40.3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48.1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39.9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</a:t>
                      </a:r>
                    </a:p>
                  </a:txBody>
                  <a:tcPr marL="57606" marR="57606" marT="0" marB="0" anchor="ctr"/>
                </a:tc>
              </a:tr>
              <a:tr h="235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อัตราที่ลดลง 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1.7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2.2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2.5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2.7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2.9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2.4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2.5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2.1</a:t>
                      </a:r>
                    </a:p>
                  </a:txBody>
                  <a:tcPr marL="57606" marR="576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</a:t>
                      </a:r>
                    </a:p>
                  </a:txBody>
                  <a:tcPr marL="57606" marR="57606" marT="0" marB="0" anchor="ctr"/>
                </a:tc>
              </a:tr>
              <a:tr h="471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เป้าหมายปี </a:t>
                      </a: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 (</a:t>
                      </a: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ใหม่)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31.8</a:t>
                      </a:r>
                    </a:p>
                  </a:txBody>
                  <a:tcPr marL="57606" marR="576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40.8</a:t>
                      </a:r>
                    </a:p>
                  </a:txBody>
                  <a:tcPr marL="57606" marR="576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45.3</a:t>
                      </a:r>
                    </a:p>
                  </a:txBody>
                  <a:tcPr marL="57606" marR="576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43.9</a:t>
                      </a:r>
                    </a:p>
                  </a:txBody>
                  <a:tcPr marL="57606" marR="576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49.1</a:t>
                      </a:r>
                    </a:p>
                  </a:txBody>
                  <a:tcPr marL="57606" marR="576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52.7</a:t>
                      </a:r>
                    </a:p>
                  </a:txBody>
                  <a:tcPr marL="57606" marR="576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36.8</a:t>
                      </a:r>
                    </a:p>
                  </a:txBody>
                  <a:tcPr marL="57606" marR="576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43.5</a:t>
                      </a:r>
                    </a:p>
                  </a:txBody>
                  <a:tcPr marL="57606" marR="576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44.4</a:t>
                      </a:r>
                    </a:p>
                  </a:txBody>
                  <a:tcPr marL="57606" marR="576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38.2</a:t>
                      </a:r>
                    </a:p>
                  </a:txBody>
                  <a:tcPr marL="57606" marR="576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45.6</a:t>
                      </a:r>
                    </a:p>
                  </a:txBody>
                  <a:tcPr marL="57606" marR="576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37.8</a:t>
                      </a:r>
                    </a:p>
                  </a:txBody>
                  <a:tcPr marL="57606" marR="57606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37.0</a:t>
                      </a:r>
                    </a:p>
                  </a:txBody>
                  <a:tcPr marL="57606" marR="57606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323557" y="390770"/>
            <a:ext cx="81592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อัตราการคลอดมีชีพในหญิงอายุ 15-19 ปี  เป้าหมายที่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Cascade 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ลง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ศูนย์อนามัย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ปุ่มปฏิบัติการ: ย้อนกลับหรือก่อนหน้า 6">
            <a:hlinkClick r:id="rId2" action="ppaction://hlinksldjump" highlightClick="1"/>
          </p:cNvPr>
          <p:cNvSpPr/>
          <p:nvPr/>
        </p:nvSpPr>
        <p:spPr>
          <a:xfrm>
            <a:off x="7652825" y="5753686"/>
            <a:ext cx="422030" cy="478302"/>
          </a:xfrm>
          <a:prstGeom prst="actionButtonBackPrevio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916377"/>
              </p:ext>
            </p:extLst>
          </p:nvPr>
        </p:nvGraphicFramePr>
        <p:xfrm>
          <a:off x="84410" y="675248"/>
          <a:ext cx="8904847" cy="7978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8931"/>
                <a:gridCol w="1067988"/>
                <a:gridCol w="1067988"/>
                <a:gridCol w="1067988"/>
                <a:gridCol w="1067988"/>
                <a:gridCol w="1067988"/>
                <a:gridCol w="1067988"/>
                <a:gridCol w="1067988"/>
              </a:tblGrid>
              <a:tr h="20053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Base line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รอบการ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ประเมิน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เกณฑ์การให้คะแนนเทียบกับความสำเร็จตามเป้าหมาย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6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 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51.83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</a:t>
                      </a: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 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47.68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46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 </a:t>
                      </a:r>
                      <a:r>
                        <a:rPr lang="en-US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50.98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</a:t>
                      </a: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</a:t>
                      </a:r>
                      <a:r>
                        <a:rPr lang="th-TH" sz="1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54.82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 </a:t>
                      </a:r>
                      <a:r>
                        <a:rPr lang="en-US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53.78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 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58.27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 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57.45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</a:t>
                      </a: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 8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55.86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</a:t>
                      </a: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 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55.37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 10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54.85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 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49.79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 12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50.43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 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1155344" y="58331"/>
            <a:ext cx="713849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ชี้วัดที่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ละของวัยทำงานอายุ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30-44 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มีค่าดัชนีมวลกายปกติ</a:t>
            </a:r>
            <a:endParaRPr lang="en-US" sz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0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568179"/>
              </p:ext>
            </p:extLst>
          </p:nvPr>
        </p:nvGraphicFramePr>
        <p:xfrm>
          <a:off x="84410" y="548636"/>
          <a:ext cx="8904847" cy="2931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8931"/>
                <a:gridCol w="1067988"/>
                <a:gridCol w="1067988"/>
                <a:gridCol w="1067988"/>
                <a:gridCol w="1067988"/>
                <a:gridCol w="1067988"/>
                <a:gridCol w="1067988"/>
                <a:gridCol w="1067988"/>
              </a:tblGrid>
              <a:tr h="20053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Base line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รอบการ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ประเมิน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เกณฑ์การให้คะแนนเทียบกับความสำเร็จตามเป้าหมาย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6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 10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54.85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56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57</a:t>
                      </a: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 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49.79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 12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50.43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50.5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</a:p>
                  </a:txBody>
                  <a:tcPr marL="45972" marR="45972" marT="0" marB="0" anchor="ctr"/>
                </a:tc>
              </a:tr>
              <a:tr h="200531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 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เดือนแรก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</a:tr>
              <a:tr h="200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เดือนหลัง</a:t>
                      </a:r>
                      <a:endParaRPr lang="en-US" sz="16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</a:p>
                  </a:txBody>
                  <a:tcPr marL="45972" marR="45972" marT="0" marB="0" anchor="ctr"/>
                </a:tc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1155344" y="58331"/>
            <a:ext cx="7138493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ชี้วัดที่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ละของวัยทำงานอายุ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30-44 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มีค่าดัชนีมวลกายปกติ</a:t>
            </a:r>
            <a:endParaRPr lang="en-US" sz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ปุ่มปฏิบัติการ: ย้อนกลับหรือก่อนหน้า 1">
            <a:hlinkClick r:id="rId2" action="ppaction://hlinksldjump" highlightClick="1"/>
          </p:cNvPr>
          <p:cNvSpPr/>
          <p:nvPr/>
        </p:nvSpPr>
        <p:spPr>
          <a:xfrm>
            <a:off x="7174523" y="4825218"/>
            <a:ext cx="548640" cy="5064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6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490900"/>
              </p:ext>
            </p:extLst>
          </p:nvPr>
        </p:nvGraphicFramePr>
        <p:xfrm>
          <a:off x="140681" y="2276620"/>
          <a:ext cx="8553153" cy="2431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1682"/>
                <a:gridCol w="461945"/>
                <a:gridCol w="628391"/>
                <a:gridCol w="628391"/>
                <a:gridCol w="627466"/>
                <a:gridCol w="628391"/>
                <a:gridCol w="628391"/>
                <a:gridCol w="627466"/>
                <a:gridCol w="628391"/>
                <a:gridCol w="628391"/>
                <a:gridCol w="627466"/>
                <a:gridCol w="628391"/>
                <a:gridCol w="628391"/>
              </a:tblGrid>
              <a:tr h="3741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เดือนที่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54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งบภาพรวม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73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741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อัตราเพิ่ม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+7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+7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+8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+7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+7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+7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+8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+8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+7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654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เป้าหมายงบลงทุน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71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79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87</a:t>
                      </a:r>
                      <a:endParaRPr lang="en-US" sz="140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741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อัตราเพิ่ม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+7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+7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+8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+7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+7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+8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+8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+8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+8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Down Arrow 1"/>
          <p:cNvSpPr/>
          <p:nvPr/>
        </p:nvSpPr>
        <p:spPr>
          <a:xfrm>
            <a:off x="4821238" y="7129463"/>
            <a:ext cx="47625" cy="95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Down Arrow 2"/>
          <p:cNvSpPr/>
          <p:nvPr/>
        </p:nvSpPr>
        <p:spPr>
          <a:xfrm>
            <a:off x="6970713" y="7140575"/>
            <a:ext cx="47625" cy="95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4573" y="591815"/>
            <a:ext cx="790604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13 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ร้อยละของการเบิกจ่ายเงินงบประมาณ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คำอธิบาย      	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วิธีคิด</a:t>
            </a:r>
            <a:r>
              <a:rPr kumimoji="0" 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กำหนดเป้าหมายการเบิกจ่ายตามมติ ค.ร.ม.  เป็นรายเดือน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1193" y="4928142"/>
            <a:ext cx="87639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ติดตามผลการเบิกจ่าย ในการประชุมผู้บริหารทุกเดือน  แต่นำผลการเบิกจ่ายมาใช้ประเมินผล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การปฏิบัติราชการ เฉพาะเดือนที่ 5 และ 10</a:t>
            </a: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ลูกศรลง 10"/>
          <p:cNvSpPr/>
          <p:nvPr/>
        </p:nvSpPr>
        <p:spPr>
          <a:xfrm>
            <a:off x="3882683" y="1915254"/>
            <a:ext cx="267286" cy="32150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ลูกศรลง 11"/>
          <p:cNvSpPr/>
          <p:nvPr/>
        </p:nvSpPr>
        <p:spPr>
          <a:xfrm>
            <a:off x="7059637" y="1955110"/>
            <a:ext cx="267286" cy="32150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1"/>
          <p:cNvSpPr/>
          <p:nvPr/>
        </p:nvSpPr>
        <p:spPr>
          <a:xfrm>
            <a:off x="4821238" y="7129463"/>
            <a:ext cx="47625" cy="95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Down Arrow 2"/>
          <p:cNvSpPr/>
          <p:nvPr/>
        </p:nvSpPr>
        <p:spPr>
          <a:xfrm>
            <a:off x="6970713" y="7140575"/>
            <a:ext cx="47625" cy="95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4573" y="392294"/>
            <a:ext cx="79060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ตัวชี้วัดที่ 13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ร้อยละของการเบิกจ่ายเงินงบประมาณ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024875"/>
              </p:ext>
            </p:extLst>
          </p:nvPr>
        </p:nvGraphicFramePr>
        <p:xfrm>
          <a:off x="309490" y="1397123"/>
          <a:ext cx="8187397" cy="2164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6371"/>
                <a:gridCol w="882451"/>
                <a:gridCol w="933715"/>
                <a:gridCol w="933715"/>
                <a:gridCol w="933715"/>
                <a:gridCol w="933715"/>
                <a:gridCol w="933715"/>
              </a:tblGrid>
              <a:tr h="52725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เกณฑ์การให้คะแนนเทียบกับเป้าหมายการเบิกจ่าย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26531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ร้อยละของการเบิกจ่ายเงินงบประมาณรายจ่ายภาพรวม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42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44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9389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ร้อยละของการเบิกจ่ายเงินงบประมาณรายจ่ายลงทุน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33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สี่เหลี่ยมผืนผ้า 8"/>
          <p:cNvSpPr/>
          <p:nvPr/>
        </p:nvSpPr>
        <p:spPr>
          <a:xfrm>
            <a:off x="534573" y="3663416"/>
            <a:ext cx="4166525" cy="298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600"/>
              </a:lnSpc>
              <a:spcAft>
                <a:spcPts val="1000"/>
              </a:spcAft>
              <a:tabLst>
                <a:tab pos="203200" algn="l"/>
              </a:tabLst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เกณฑ์การให้คะแนน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รอบ 10 เดือน   </a:t>
            </a:r>
            <a:endParaRPr lang="en-US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534573" y="1002277"/>
            <a:ext cx="4027064" cy="2988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600"/>
              </a:lnSpc>
              <a:spcAft>
                <a:spcPts val="1000"/>
              </a:spcAft>
              <a:tabLst>
                <a:tab pos="203200" algn="l"/>
              </a:tabLst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เกณฑ์การให้คะแนน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รอบ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เดือน   </a:t>
            </a:r>
            <a:endParaRPr lang="en-US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561192"/>
              </p:ext>
            </p:extLst>
          </p:nvPr>
        </p:nvGraphicFramePr>
        <p:xfrm>
          <a:off x="393895" y="4100295"/>
          <a:ext cx="8187397" cy="2164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6371"/>
                <a:gridCol w="882451"/>
                <a:gridCol w="933715"/>
                <a:gridCol w="933715"/>
                <a:gridCol w="933715"/>
                <a:gridCol w="933715"/>
                <a:gridCol w="933715"/>
              </a:tblGrid>
              <a:tr h="52725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น้ำหนัก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เกณฑ์การให้คะแนนเทียบกับเป้าหมายการเบิกจ่าย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26531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ร้อยละของการเบิกจ่ายเงินงบประมาณรายจ่ายภาพรวม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77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79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81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9389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ร้อยละของการเบิกจ่ายเงินงบประมาณรายจ่ายลงทุน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en-US" sz="16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67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68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69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203200" algn="l"/>
                        </a:tabLs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71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ปุ่มปฏิบัติการ: ย้อนกลับหรือก่อนหน้า 9">
            <a:hlinkClick r:id="rId2" action="ppaction://hlinksldjump" highlightClick="1"/>
          </p:cNvPr>
          <p:cNvSpPr/>
          <p:nvPr/>
        </p:nvSpPr>
        <p:spPr>
          <a:xfrm>
            <a:off x="7484012" y="6344527"/>
            <a:ext cx="520505" cy="372794"/>
          </a:xfrm>
          <a:prstGeom prst="actionButtonBackPrevio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91454"/>
              </p:ext>
            </p:extLst>
          </p:nvPr>
        </p:nvGraphicFramePr>
        <p:xfrm>
          <a:off x="95536" y="595824"/>
          <a:ext cx="8925640" cy="5010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0356"/>
                <a:gridCol w="582107"/>
                <a:gridCol w="582107"/>
                <a:gridCol w="582107"/>
                <a:gridCol w="582107"/>
                <a:gridCol w="582107"/>
                <a:gridCol w="582107"/>
                <a:gridCol w="582107"/>
                <a:gridCol w="582107"/>
                <a:gridCol w="582107"/>
                <a:gridCol w="582107"/>
                <a:gridCol w="582107"/>
                <a:gridCol w="582107"/>
              </a:tblGrid>
              <a:tr h="21811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ประเด็น/ตัวชี้วัด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สส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สท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สอพ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กอส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สพด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สอส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สว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สอน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กป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ศอ</a:t>
                      </a:r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ทุกหน่วย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8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พัฒนาการสมวัย</a:t>
                      </a:r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PAอธิบดี</a:t>
                      </a:r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11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พัฒนาการสงสัยล่าช้า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2422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11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ติดตามพัฒนาการล่าช้า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2422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1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</a:t>
                      </a:r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0-5 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</a:t>
                      </a:r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สูงดีสมส่วน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2422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5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Long Term Care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5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เด็ก6-14 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</a:t>
                      </a:r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สูงดีสมส่วน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5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 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การคลอดในหญิง</a:t>
                      </a:r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15-19 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</a:t>
                      </a:r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5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 วัยทำงาน30-44ปี 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มีBMI</a:t>
                      </a:r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ปกติ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5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 GREEN&amp;CLEAN Hospital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5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- 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ทันตสาธารณสุข-ปฐมภูมิ</a:t>
                      </a:r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(PA 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อธิบดี</a:t>
                      </a:r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7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9. 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หน่วยบริการปฐมภูมิจัดบริการ</a:t>
                      </a:r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b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ช่องปากในเด็กเล็กและหญิงมีครรภ์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2422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800" u="none" strike="noStrike" dirty="0" smtClean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5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940602"/>
              </p:ext>
            </p:extLst>
          </p:nvPr>
        </p:nvGraphicFramePr>
        <p:xfrm>
          <a:off x="95536" y="1182688"/>
          <a:ext cx="8925640" cy="38879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0356"/>
                <a:gridCol w="582107"/>
                <a:gridCol w="582107"/>
                <a:gridCol w="582107"/>
                <a:gridCol w="582107"/>
                <a:gridCol w="582107"/>
                <a:gridCol w="582107"/>
                <a:gridCol w="582107"/>
                <a:gridCol w="582107"/>
                <a:gridCol w="582107"/>
                <a:gridCol w="582107"/>
                <a:gridCol w="582107"/>
                <a:gridCol w="582107"/>
              </a:tblGrid>
              <a:tr h="21811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ประเด็น/ตัวชี้วัด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สส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สท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สอพ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กอส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สพด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สอส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สว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สอน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กป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ศอ</a:t>
                      </a:r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ทุกหน่วย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429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 </a:t>
                      </a:r>
                      <a:r>
                        <a:rPr lang="en-US" sz="1400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ถ่ายทอดตัวชี้วัด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2422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11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  ITA (PAอธิบดี)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712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 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การรับรู้เรื่องการประเมินคุณธรรมและความโปร่งใส</a:t>
                      </a:r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7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12. ระดับคุณธรรมและความโปร่งใส</a:t>
                      </a:r>
                      <a:b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(EBIT)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2422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5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</a:t>
                      </a:r>
                      <a:r>
                        <a:rPr lang="en-US" sz="1400" u="none" strike="noStrike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เบิกจ่ายเงินงบประมาณ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93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14. </a:t>
                      </a:r>
                      <a:r>
                        <a:rPr lang="en-US" sz="1400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งานวิจัย</a:t>
                      </a:r>
                      <a:r>
                        <a:rPr lang="th-TH" sz="1400" u="none" strike="noStrike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วิชาการ </a:t>
                      </a:r>
                    </a:p>
                  </a:txBody>
                  <a:tcPr marL="72422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5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15. </a:t>
                      </a:r>
                      <a:r>
                        <a:rPr lang="en-US" sz="1400" u="none" strike="noStrike" dirty="0" err="1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การเฝ้า</a:t>
                      </a:r>
                      <a:r>
                        <a:rPr lang="en-US" sz="1400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ระวัง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2422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5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16. </a:t>
                      </a:r>
                      <a:r>
                        <a:rPr lang="en-US" sz="1400" u="none" strike="noStrike" dirty="0" err="1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องค์กร</a:t>
                      </a:r>
                      <a:r>
                        <a:rPr lang="en-US" sz="14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HPO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035" marR="6035" marT="60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1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346034" y="3732978"/>
            <a:ext cx="3796229" cy="2790906"/>
            <a:chOff x="1383869" y="262794"/>
            <a:chExt cx="6482480" cy="4750382"/>
          </a:xfrm>
        </p:grpSpPr>
        <p:grpSp>
          <p:nvGrpSpPr>
            <p:cNvPr id="3" name="กลุ่ม 2"/>
            <p:cNvGrpSpPr/>
            <p:nvPr/>
          </p:nvGrpSpPr>
          <p:grpSpPr>
            <a:xfrm>
              <a:off x="1383869" y="262794"/>
              <a:ext cx="6482480" cy="3651854"/>
              <a:chOff x="607813" y="996559"/>
              <a:chExt cx="9447614" cy="4870487"/>
            </a:xfrm>
          </p:grpSpPr>
          <p:pic>
            <p:nvPicPr>
              <p:cNvPr id="6" name="Picture 2" descr="ผลการค้นหารูปภาพสำหรับ กลุ่มเชื่อมโยงต่อกัน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20000"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50" t="3620" r="1953" b="4769"/>
              <a:stretch/>
            </p:blipFill>
            <p:spPr bwMode="auto">
              <a:xfrm>
                <a:off x="2108904" y="996559"/>
                <a:ext cx="6386051" cy="47312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" name="รูปภาพ 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813" y="3115806"/>
                <a:ext cx="1656183" cy="828093"/>
              </a:xfrm>
              <a:prstGeom prst="rect">
                <a:avLst/>
              </a:prstGeom>
            </p:spPr>
          </p:pic>
          <p:pic>
            <p:nvPicPr>
              <p:cNvPr id="8" name="รูปภาพ 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27913" y="4981170"/>
                <a:ext cx="1656183" cy="828093"/>
              </a:xfrm>
              <a:prstGeom prst="rect">
                <a:avLst/>
              </a:prstGeom>
            </p:spPr>
          </p:pic>
          <p:pic>
            <p:nvPicPr>
              <p:cNvPr id="9" name="รูปภาพ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684326" y="1120975"/>
                <a:ext cx="1402811" cy="828093"/>
              </a:xfrm>
              <a:prstGeom prst="rect">
                <a:avLst/>
              </a:prstGeom>
            </p:spPr>
          </p:pic>
          <p:pic>
            <p:nvPicPr>
              <p:cNvPr id="10" name="รูปภาพ 9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619859">
                <a:off x="2052931" y="1136545"/>
                <a:ext cx="1781776" cy="828093"/>
              </a:xfrm>
              <a:prstGeom prst="rect">
                <a:avLst/>
              </a:prstGeom>
            </p:spPr>
          </p:pic>
          <p:pic>
            <p:nvPicPr>
              <p:cNvPr id="11" name="รูปภาพ 1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8439584" y="3240491"/>
                <a:ext cx="1615843" cy="828093"/>
              </a:xfrm>
              <a:prstGeom prst="rect">
                <a:avLst/>
              </a:prstGeom>
            </p:spPr>
          </p:pic>
          <p:pic>
            <p:nvPicPr>
              <p:cNvPr id="12" name="รูปภาพ 1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653542" y="4971211"/>
                <a:ext cx="1517568" cy="895835"/>
              </a:xfrm>
              <a:prstGeom prst="rect">
                <a:avLst/>
              </a:prstGeom>
            </p:spPr>
          </p:pic>
        </p:grpSp>
        <p:sp>
          <p:nvSpPr>
            <p:cNvPr id="5" name="สี่เหลี่ยมผืนผ้า 4"/>
            <p:cNvSpPr/>
            <p:nvPr/>
          </p:nvSpPr>
          <p:spPr>
            <a:xfrm>
              <a:off x="3016913" y="4365104"/>
              <a:ext cx="3175651" cy="6480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pic>
        <p:nvPicPr>
          <p:cNvPr id="13" name="รูปภาพ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523" y="332178"/>
            <a:ext cx="1110067" cy="111006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132167" y="1442245"/>
            <a:ext cx="3185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อธิบดีกรมอนามัย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9" name="กลุ่ม 28"/>
          <p:cNvGrpSpPr/>
          <p:nvPr/>
        </p:nvGrpSpPr>
        <p:grpSpPr>
          <a:xfrm>
            <a:off x="5250795" y="3731663"/>
            <a:ext cx="2994657" cy="1850150"/>
            <a:chOff x="5897823" y="3095456"/>
            <a:chExt cx="2994657" cy="1850150"/>
          </a:xfrm>
        </p:grpSpPr>
        <p:pic>
          <p:nvPicPr>
            <p:cNvPr id="22" name="รูปภาพ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364569" y="4199694"/>
              <a:ext cx="1008112" cy="652403"/>
            </a:xfrm>
            <a:prstGeom prst="rect">
              <a:avLst/>
            </a:prstGeom>
          </p:spPr>
        </p:pic>
        <p:pic>
          <p:nvPicPr>
            <p:cNvPr id="23" name="รูปภาพ 22"/>
            <p:cNvPicPr>
              <a:picLocks noChangeAspect="1"/>
            </p:cNvPicPr>
            <p:nvPr/>
          </p:nvPicPr>
          <p:blipFill>
            <a:blip r:embed="rId9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8124" y="3210234"/>
              <a:ext cx="619307" cy="619307"/>
            </a:xfrm>
            <a:prstGeom prst="rect">
              <a:avLst/>
            </a:prstGeom>
          </p:spPr>
        </p:pic>
        <p:pic>
          <p:nvPicPr>
            <p:cNvPr id="24" name="รูปภาพ 23"/>
            <p:cNvPicPr>
              <a:picLocks noChangeAspect="1"/>
            </p:cNvPicPr>
            <p:nvPr/>
          </p:nvPicPr>
          <p:blipFill>
            <a:blip r:embed="rId9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2993" y="3178740"/>
              <a:ext cx="619307" cy="619307"/>
            </a:xfrm>
            <a:prstGeom prst="rect">
              <a:avLst/>
            </a:prstGeom>
          </p:spPr>
        </p:pic>
        <p:pic>
          <p:nvPicPr>
            <p:cNvPr id="25" name="รูปภาพ 24"/>
            <p:cNvPicPr>
              <a:picLocks noChangeAspect="1"/>
            </p:cNvPicPr>
            <p:nvPr/>
          </p:nvPicPr>
          <p:blipFill>
            <a:blip r:embed="rId9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4916" y="3198466"/>
              <a:ext cx="619307" cy="619307"/>
            </a:xfrm>
            <a:prstGeom prst="rect">
              <a:avLst/>
            </a:prstGeom>
          </p:spPr>
        </p:pic>
        <p:pic>
          <p:nvPicPr>
            <p:cNvPr id="26" name="รูปภาพ 25"/>
            <p:cNvPicPr>
              <a:picLocks noChangeAspect="1"/>
            </p:cNvPicPr>
            <p:nvPr/>
          </p:nvPicPr>
          <p:blipFill>
            <a:blip r:embed="rId9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8735" y="3178740"/>
              <a:ext cx="619307" cy="619307"/>
            </a:xfrm>
            <a:prstGeom prst="rect">
              <a:avLst/>
            </a:prstGeom>
          </p:spPr>
        </p:pic>
        <p:pic>
          <p:nvPicPr>
            <p:cNvPr id="27" name="รูปภาพ 2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378735" y="4238278"/>
              <a:ext cx="1008112" cy="652403"/>
            </a:xfrm>
            <a:prstGeom prst="rect">
              <a:avLst/>
            </a:prstGeom>
          </p:spPr>
        </p:pic>
        <p:sp>
          <p:nvSpPr>
            <p:cNvPr id="28" name="สี่เหลี่ยมผืนผ้า 27"/>
            <p:cNvSpPr/>
            <p:nvPr/>
          </p:nvSpPr>
          <p:spPr>
            <a:xfrm>
              <a:off x="5897823" y="3095456"/>
              <a:ext cx="2994657" cy="1850150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pic>
        <p:nvPicPr>
          <p:cNvPr id="30" name="รูปภาพ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82034" y="4874485"/>
            <a:ext cx="1008112" cy="652403"/>
          </a:xfrm>
          <a:prstGeom prst="rect">
            <a:avLst/>
          </a:prstGeom>
        </p:spPr>
      </p:pic>
      <p:grpSp>
        <p:nvGrpSpPr>
          <p:cNvPr id="37" name="กลุ่ม 36"/>
          <p:cNvGrpSpPr/>
          <p:nvPr/>
        </p:nvGrpSpPr>
        <p:grpSpPr>
          <a:xfrm>
            <a:off x="899804" y="2050637"/>
            <a:ext cx="7488619" cy="1166225"/>
            <a:chOff x="1043609" y="2046751"/>
            <a:chExt cx="5997752" cy="1166225"/>
          </a:xfrm>
        </p:grpSpPr>
        <p:pic>
          <p:nvPicPr>
            <p:cNvPr id="17" name="รูปภาพ 16"/>
            <p:cNvPicPr>
              <a:picLocks noChangeAspect="1"/>
            </p:cNvPicPr>
            <p:nvPr/>
          </p:nvPicPr>
          <p:blipFill>
            <a:blip r:embed="rId9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3807" y="2187263"/>
              <a:ext cx="846564" cy="846564"/>
            </a:xfrm>
            <a:prstGeom prst="rect">
              <a:avLst/>
            </a:prstGeom>
          </p:spPr>
        </p:pic>
        <p:pic>
          <p:nvPicPr>
            <p:cNvPr id="18" name="รูปภาพ 17"/>
            <p:cNvPicPr>
              <a:picLocks noChangeAspect="1"/>
            </p:cNvPicPr>
            <p:nvPr/>
          </p:nvPicPr>
          <p:blipFill>
            <a:blip r:embed="rId9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5449" y="2193780"/>
              <a:ext cx="846564" cy="846564"/>
            </a:xfrm>
            <a:prstGeom prst="rect">
              <a:avLst/>
            </a:prstGeom>
          </p:spPr>
        </p:pic>
        <p:pic>
          <p:nvPicPr>
            <p:cNvPr id="19" name="รูปภาพ 18"/>
            <p:cNvPicPr>
              <a:picLocks noChangeAspect="1"/>
            </p:cNvPicPr>
            <p:nvPr/>
          </p:nvPicPr>
          <p:blipFill>
            <a:blip r:embed="rId9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3473" y="2207363"/>
              <a:ext cx="846564" cy="846564"/>
            </a:xfrm>
            <a:prstGeom prst="rect">
              <a:avLst/>
            </a:prstGeom>
          </p:spPr>
        </p:pic>
        <p:pic>
          <p:nvPicPr>
            <p:cNvPr id="20" name="รูปภาพ 19"/>
            <p:cNvPicPr>
              <a:picLocks noChangeAspect="1"/>
            </p:cNvPicPr>
            <p:nvPr/>
          </p:nvPicPr>
          <p:blipFill>
            <a:blip r:embed="rId9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4992" y="2207363"/>
              <a:ext cx="846564" cy="846564"/>
            </a:xfrm>
            <a:prstGeom prst="rect">
              <a:avLst/>
            </a:prstGeom>
          </p:spPr>
        </p:pic>
        <p:pic>
          <p:nvPicPr>
            <p:cNvPr id="21" name="รูปภาพ 20"/>
            <p:cNvPicPr>
              <a:picLocks noChangeAspect="1"/>
            </p:cNvPicPr>
            <p:nvPr/>
          </p:nvPicPr>
          <p:blipFill>
            <a:blip r:embed="rId9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7659" y="2193780"/>
              <a:ext cx="846564" cy="846564"/>
            </a:xfrm>
            <a:prstGeom prst="rect">
              <a:avLst/>
            </a:prstGeom>
          </p:spPr>
        </p:pic>
        <p:sp>
          <p:nvSpPr>
            <p:cNvPr id="36" name="สี่เหลี่ยมผืนผ้า 35"/>
            <p:cNvSpPr/>
            <p:nvPr/>
          </p:nvSpPr>
          <p:spPr>
            <a:xfrm>
              <a:off x="1043609" y="2046751"/>
              <a:ext cx="5997752" cy="1166225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cxnSp>
        <p:nvCxnSpPr>
          <p:cNvPr id="39" name="ตัวเชื่อมต่อตรง 38"/>
          <p:cNvCxnSpPr/>
          <p:nvPr/>
        </p:nvCxnSpPr>
        <p:spPr>
          <a:xfrm>
            <a:off x="7452320" y="3057813"/>
            <a:ext cx="0" cy="59011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ตัวเชื่อมต่อตรง 43"/>
          <p:cNvCxnSpPr/>
          <p:nvPr/>
        </p:nvCxnSpPr>
        <p:spPr>
          <a:xfrm>
            <a:off x="4472317" y="1876520"/>
            <a:ext cx="0" cy="174117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สี่เหลี่ยมผืนผ้า 44"/>
          <p:cNvSpPr/>
          <p:nvPr/>
        </p:nvSpPr>
        <p:spPr>
          <a:xfrm>
            <a:off x="204328" y="3707116"/>
            <a:ext cx="4079639" cy="2393465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TextBox 45"/>
          <p:cNvSpPr txBox="1"/>
          <p:nvPr/>
        </p:nvSpPr>
        <p:spPr>
          <a:xfrm>
            <a:off x="6474048" y="3247813"/>
            <a:ext cx="234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หน.ผู้ทรงฯ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94513" y="3243277"/>
            <a:ext cx="234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รองอธิบดี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051753" y="3258025"/>
            <a:ext cx="234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รองอธิบดี</a:t>
            </a: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15199" y="3294290"/>
            <a:ext cx="234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รองอธิบดี</a:t>
            </a: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15164" y="3256690"/>
            <a:ext cx="234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รองอธิบดี</a:t>
            </a: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6034" y="6133454"/>
            <a:ext cx="234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 </a:t>
            </a:r>
            <a:r>
              <a:rPr lang="th-TH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คลัสเตอร์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               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 supporting group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87672" y="6140742"/>
            <a:ext cx="1570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b="1" dirty="0" smtClean="0"/>
              <a:t>รอง</a:t>
            </a:r>
            <a:r>
              <a:rPr lang="th-TH" sz="1600" b="1" dirty="0" err="1" smtClean="0"/>
              <a:t>ประธานคลัสเตอร์</a:t>
            </a:r>
            <a:r>
              <a:rPr lang="th-TH" sz="1600" b="1" dirty="0" smtClean="0"/>
              <a:t>, หน่วยที่เกี่ยวข้อง</a:t>
            </a:r>
            <a:endParaRPr lang="th-TH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15743" y="4482727"/>
            <a:ext cx="7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ผู้ทรงฯ</a:t>
            </a:r>
            <a:endParaRPr lang="th-TH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946606" y="4466569"/>
            <a:ext cx="7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ผู้ทรงฯ</a:t>
            </a:r>
            <a:endParaRPr lang="th-TH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617607" y="4487987"/>
            <a:ext cx="7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ผู้ทรงฯ</a:t>
            </a:r>
            <a:endParaRPr lang="th-TH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272923" y="4517411"/>
            <a:ext cx="785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ผู้ทรงฯ</a:t>
            </a:r>
            <a:endParaRPr lang="th-TH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286089" y="5811214"/>
            <a:ext cx="1553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err="1" smtClean="0"/>
              <a:t>กพว</a:t>
            </a:r>
            <a:r>
              <a:rPr lang="th-TH" b="1" dirty="0" smtClean="0"/>
              <a:t>. – วิจัย, </a:t>
            </a:r>
            <a:r>
              <a:rPr lang="en-US" b="1" dirty="0" smtClean="0"/>
              <a:t>KM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597205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oundRect">
            <a:avLst>
              <a:gd name="adj" fmla="val 42389"/>
            </a:avLst>
          </a:prstGeom>
          <a:solidFill>
            <a:srgbClr val="99FF99"/>
          </a:solidFill>
        </p:spPr>
        <p:txBody>
          <a:bodyPr anchor="ctr">
            <a:noAutofit/>
          </a:bodyPr>
          <a:lstStyle/>
          <a:p>
            <a:r>
              <a:rPr 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การถ่ายทอด</a:t>
            </a:r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ตัวชี้วัดและเป้าหมาย 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PA) </a:t>
            </a:r>
            <a:r>
              <a:rPr 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ของอธิบดีกรมอนามัย 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สู่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Cluster</a:t>
            </a:r>
            <a:r>
              <a:rPr 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และหน่วยงาน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50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767721"/>
              </p:ext>
            </p:extLst>
          </p:nvPr>
        </p:nvGraphicFramePr>
        <p:xfrm>
          <a:off x="154747" y="211011"/>
          <a:ext cx="8778238" cy="625771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849723"/>
                <a:gridCol w="1260939"/>
                <a:gridCol w="1891409"/>
                <a:gridCol w="1073976"/>
                <a:gridCol w="1702191"/>
              </a:tblGrid>
              <a:tr h="12757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ประเด็น/ตัวชี้วัด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Cluster</a:t>
                      </a: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/หน่วยงาน</a:t>
                      </a:r>
                      <a:r>
                        <a:rPr lang="th-TH" sz="18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รับผิดชอบ</a:t>
                      </a:r>
                      <a:endParaRPr lang="en-US" sz="18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ค่าเป้าหมาย  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หน่วยปฏิบัติ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</a:t>
                      </a:r>
                      <a:r>
                        <a:rPr lang="th-TH" sz="20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</a:tr>
              <a:tr h="42523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71450" algn="l"/>
                        </a:tabLst>
                      </a:pP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P&amp;P 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Excellence 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</a:tr>
              <a:tr h="850478">
                <a:tc>
                  <a:txBody>
                    <a:bodyPr/>
                    <a:lstStyle/>
                    <a:p>
                      <a:pPr marL="177800" marR="0" indent="-1778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th-TH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ร้อยละของเด็กอายุ 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0-5 </a:t>
                      </a:r>
                      <a:r>
                        <a:rPr lang="th-TH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มีพัฒนาการสมวัย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(PA</a:t>
                      </a:r>
                      <a:r>
                        <a:rPr lang="th-TH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อธิบดี)</a:t>
                      </a:r>
                      <a:endParaRPr lang="en-US" sz="2000" b="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 5 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</a:t>
                      </a: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</a:tr>
              <a:tr h="1275717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ร้อยละของเด็กอายุ </a:t>
                      </a:r>
                      <a:r>
                        <a:rPr lang="en-US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9, 18, 30, 42</a:t>
                      </a: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เดือน ได้รับการคัดกรองพัฒนาการ มีพัฒนาการสงสัยล่าช้า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สตรีและเด็ก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 </a:t>
                      </a: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24 28 32 36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ศอ.1-13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Flat Rate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เท่ากับกรม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</a:tr>
              <a:tr h="1700956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ร้อยละของเด็กมีพัฒนาการสงสัยล่าช้า ได้รับการติดตามให้ได้รับการกระตุ้นพัฒนาการ และประเมินซ้ำ ภายใน 30 วัน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สตรีและเด็ก</a:t>
                      </a:r>
                      <a:endParaRPr lang="en-US" sz="20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 </a:t>
                      </a: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70 80 90 95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ศอ.1-13</a:t>
                      </a:r>
                      <a:endParaRPr lang="en-US" sz="20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Flat Rate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เท่ากับกรม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?</a:t>
                      </a:r>
                      <a:endParaRPr lang="en-US" sz="3600" b="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6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376986"/>
              </p:ext>
            </p:extLst>
          </p:nvPr>
        </p:nvGraphicFramePr>
        <p:xfrm>
          <a:off x="154747" y="211011"/>
          <a:ext cx="8778238" cy="668877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630656"/>
                <a:gridCol w="1139483"/>
                <a:gridCol w="2231932"/>
                <a:gridCol w="1073976"/>
                <a:gridCol w="1702191"/>
              </a:tblGrid>
              <a:tr h="10269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ประเด็น/ตัวชี้วัด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Cluster</a:t>
                      </a:r>
                      <a:r>
                        <a:rPr lang="th-TH" sz="18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หน่วยงานรับผิดชอบ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ค่าเป้าหมาย  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หน่วยปฏิบัติ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</a:t>
                      </a:r>
                      <a:r>
                        <a:rPr lang="th-TH" sz="20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</a:tr>
              <a:tr h="850478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th-TH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ร้อยละของเด็กอายุ 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0-5 </a:t>
                      </a:r>
                      <a:r>
                        <a:rPr lang="th-TH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 สูงดีสมส่วน</a:t>
                      </a:r>
                      <a:endParaRPr lang="en-US" sz="2000" b="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endParaRPr lang="en-US" sz="2000" b="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สตรีและเด็ก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สภ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./สส./</a:t>
                      </a:r>
                      <a:r>
                        <a:rPr lang="th-TH" sz="1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สท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./</a:t>
                      </a:r>
                      <a:r>
                        <a:rPr lang="th-TH" sz="1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กอส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./</a:t>
                      </a:r>
                      <a:r>
                        <a:rPr lang="th-TH" sz="1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สว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./</a:t>
                      </a:r>
                      <a:r>
                        <a:rPr lang="th-TH" sz="1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สอน.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ระดับ1-3 เป็น</a:t>
                      </a: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Process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ระดับ4-5 รอบแรก </a:t>
                      </a: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 47 47.5 48 48.5 49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ระดับ4-5 รอบหลัง </a:t>
                      </a: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=47 48 49 50 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ศอ.1-13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75717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lang="th-TH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ร้อยละของตำบลต้นแบบที่มีระบบการส่งเสริมสุขภาพดูแลผู้สูงอายุระยะยาว (</a:t>
                      </a:r>
                      <a:r>
                        <a:rPr lang="en-US" sz="2000" b="0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LTC) </a:t>
                      </a:r>
                      <a:r>
                        <a:rPr lang="th-TH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ผ่านเกณฑ์</a:t>
                      </a:r>
                      <a:endParaRPr lang="en-US" sz="2000" b="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ผู้สูงอายุ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สอส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./</a:t>
                      </a:r>
                      <a:r>
                        <a:rPr lang="th-TH" sz="1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สท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./</a:t>
                      </a:r>
                      <a:r>
                        <a:rPr lang="th-TH" sz="1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สภ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./</a:t>
                      </a:r>
                      <a:r>
                        <a:rPr lang="th-TH" sz="1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กอส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./</a:t>
                      </a:r>
                      <a:r>
                        <a:rPr lang="th-TH" sz="1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สว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 </a:t>
                      </a: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3= 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50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ศอ.1-13</a:t>
                      </a:r>
                      <a:endParaRPr lang="en-US" sz="2000" b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</a:t>
                      </a:r>
                      <a:r>
                        <a:rPr lang="th-TH" sz="2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50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00956">
                <a:tc>
                  <a:txBody>
                    <a:bodyPr/>
                    <a:lstStyle/>
                    <a:p>
                      <a:pPr marL="160020" marR="0" indent="-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th-TH" sz="2000" b="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ร้อยละของเด็กอายุ 6-14 ปี สูงดีสมส่วน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วัยเรียน 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สภ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./สส./</a:t>
                      </a:r>
                      <a:r>
                        <a:rPr lang="th-TH" sz="1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สท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./</a:t>
                      </a:r>
                      <a:r>
                        <a:rPr lang="th-TH" sz="1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กอส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./</a:t>
                      </a:r>
                      <a:r>
                        <a:rPr lang="th-TH" sz="18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สว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./สอน.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 </a:t>
                      </a:r>
                      <a:r>
                        <a:rPr lang="th-TH" sz="1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66.5 67 67.5  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68 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ศอ.1-13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เพิ่มขึ้นร้อยละ 2 ของ</a:t>
                      </a:r>
                      <a:r>
                        <a:rPr lang="en-US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Base line</a:t>
                      </a:r>
                      <a:r>
                        <a:rPr lang="th-TH" sz="1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8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6168681" y="1559517"/>
            <a:ext cx="2975319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ระดับ1-3 เป็น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Process</a:t>
            </a:r>
          </a:p>
          <a:p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ระดับ4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รอบแรก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เพิ่มขึ้น 0.5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ระดับ5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รอบแรก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เพิ่มขึ้น 1.0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ระดับ4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รอบหลัง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เพิ่มขึ้น 2.0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รอบหลัง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เพิ่มขึ้น </a:t>
            </a:r>
            <a:r>
              <a:rPr lang="th-TH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  <a:p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Base line</a:t>
            </a:r>
            <a:r>
              <a:rPr lang="th-T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01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420867"/>
              </p:ext>
            </p:extLst>
          </p:nvPr>
        </p:nvGraphicFramePr>
        <p:xfrm>
          <a:off x="154747" y="211011"/>
          <a:ext cx="8778238" cy="596927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630656"/>
                <a:gridCol w="1139483"/>
                <a:gridCol w="2231932"/>
                <a:gridCol w="1073976"/>
                <a:gridCol w="1702191"/>
              </a:tblGrid>
              <a:tr h="10269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ประเด็น/ตัวชี้วัด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Cluster</a:t>
                      </a:r>
                      <a:r>
                        <a:rPr lang="th-TH" sz="18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หน่วยงานรับผิดชอบ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ค่าเป้าหมาย  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หน่วยปฏิบัติ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</a:t>
                      </a:r>
                      <a:r>
                        <a:rPr lang="th-TH" sz="20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</a:tr>
              <a:tr h="850478">
                <a:tc>
                  <a:txBody>
                    <a:bodyPr/>
                    <a:lstStyle/>
                    <a:p>
                      <a:pPr marL="16002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อัตราการคลอดมีชีพในหญิงอายุ 15-19 ปี </a:t>
                      </a:r>
                      <a:endParaRPr lang="en-US" sz="2000" b="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วัยรุ่น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สอพ./ สส.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 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3= </a:t>
                      </a:r>
                      <a:r>
                        <a:rPr lang="th-TH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</a:t>
                      </a: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42</a:t>
                      </a:r>
                      <a:r>
                        <a:rPr lang="en-US" sz="18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ต่อพัน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ศอ.1-13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 3 </a:t>
                      </a: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</a:t>
                      </a: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ลดลง อัตรา 1-3  ตาม</a:t>
                      </a: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Base line</a:t>
                      </a: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ของ ศอ.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75717">
                <a:tc>
                  <a:txBody>
                    <a:bodyPr/>
                    <a:lstStyle/>
                    <a:p>
                      <a:pPr marL="160020" marR="0" indent="-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lang="th-TH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ร้อยละของประชาชนวัยทำงาน  อายุ30-44ปี  มีค่าดัชนีมวลกายปกติ</a:t>
                      </a:r>
                      <a:endParaRPr lang="en-US" sz="2000" b="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วัยทำงาน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สส./</a:t>
                      </a:r>
                      <a:r>
                        <a:rPr lang="th-TH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สท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./</a:t>
                      </a:r>
                      <a:r>
                        <a:rPr lang="th-TH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สภ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./</a:t>
                      </a:r>
                      <a:r>
                        <a:rPr lang="th-TH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กอส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รอบแรก 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 </a:t>
                      </a:r>
                      <a:endParaRPr lang="th-TH" sz="1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 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53.5 54 54.5 55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รอบหลัง 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 </a:t>
                      </a:r>
                      <a:endParaRPr lang="th-TH" sz="1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 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 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54 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56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ศอ.1-13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00956">
                <a:tc>
                  <a:txBody>
                    <a:bodyPr/>
                    <a:lstStyle/>
                    <a:p>
                      <a:pPr marL="160020" marR="0" indent="-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lang="th-TH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ร้อยละของโรงพยาบาลที่พัฒนาอนามัยสิ่งแวดล้อมได้ตามเกณฑ์ 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GREEN&amp;CLEAN Hospital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สิ่งแวดล้อม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สว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./</a:t>
                      </a:r>
                      <a:r>
                        <a:rPr lang="th-TH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สภ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สอน./ </a:t>
                      </a:r>
                      <a:r>
                        <a:rPr lang="th-TH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กป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รอบแรก </a:t>
                      </a: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</a:t>
                      </a:r>
                      <a:endParaRPr lang="th-TH" sz="1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 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45 50 55 60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รอบหลัง</a:t>
                      </a: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</a:t>
                      </a:r>
                      <a:endParaRPr lang="th-TH" sz="1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 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70 80 90 100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ศอ.1-13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ปุ่มปฏิบัติการ: ไปข้างหน้าหรือถัดไป 2">
            <a:hlinkClick r:id="rId2" action="ppaction://hlinksldjump" highlightClick="1"/>
          </p:cNvPr>
          <p:cNvSpPr/>
          <p:nvPr/>
        </p:nvSpPr>
        <p:spPr>
          <a:xfrm>
            <a:off x="7709095" y="2855742"/>
            <a:ext cx="464234" cy="42203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ปุ่มปฏิบัติการ: ไปข้างหน้าหรือถัดไป 4">
            <a:hlinkClick r:id="rId3" action="ppaction://hlinksldjump" highlightClick="1"/>
          </p:cNvPr>
          <p:cNvSpPr/>
          <p:nvPr/>
        </p:nvSpPr>
        <p:spPr>
          <a:xfrm>
            <a:off x="8452164" y="2073933"/>
            <a:ext cx="351692" cy="407963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0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523227"/>
              </p:ext>
            </p:extLst>
          </p:nvPr>
        </p:nvGraphicFramePr>
        <p:xfrm>
          <a:off x="154747" y="211012"/>
          <a:ext cx="8778238" cy="6253093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630656"/>
                <a:gridCol w="1139483"/>
                <a:gridCol w="2231932"/>
                <a:gridCol w="1073976"/>
                <a:gridCol w="1702191"/>
              </a:tblGrid>
              <a:tr h="828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ประเด็น/ตัวชี้วัด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Cluster</a:t>
                      </a:r>
                      <a:r>
                        <a:rPr lang="th-TH" sz="18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หน่วยงานรับผิดชอบ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ค่าเป้าหมาย  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หน่วยปฏิบัติ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</a:t>
                      </a:r>
                      <a:r>
                        <a:rPr lang="th-TH" sz="20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</a:tr>
              <a:tr h="419727">
                <a:tc gridSpan="2">
                  <a:txBody>
                    <a:bodyPr/>
                    <a:lstStyle/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71450" algn="l"/>
                        </a:tabLst>
                      </a:pP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•</a:t>
                      </a: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Service Excellence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</a:tr>
              <a:tr h="1769659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th-TH" sz="1800" b="1" kern="1200" dirty="0" err="1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ทันต</a:t>
                      </a:r>
                      <a:r>
                        <a:rPr lang="th-TH" sz="1800" b="1" kern="1200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สาธารณสุข-ปฐมภูมิ (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</a:t>
                      </a:r>
                      <a:r>
                        <a:rPr lang="th-TH" sz="1800" b="1" kern="1200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อธิบดี)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25425" indent="-225425"/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 </a:t>
                      </a:r>
                      <a:r>
                        <a:rPr lang="th-TH" sz="20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ร้อยละหน่วยบริการปฐมภูมิจัดบริการส่งเสริมสุขภาพและป้องกันโรคในช่องปากในเด็กเล็กและหญิงมีครรภ์</a:t>
                      </a:r>
                      <a:endParaRPr lang="en-US" sz="2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สท.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th-TH" sz="1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ระดับ3</a:t>
                      </a: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 </a:t>
                      </a:r>
                      <a:r>
                        <a:rPr lang="th-TH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50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76506">
                <a:tc gridSpan="2">
                  <a:txBody>
                    <a:bodyPr/>
                    <a:lstStyle/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71450" algn="l"/>
                        </a:tabLst>
                      </a:pP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•</a:t>
                      </a: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 Excellence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</a:tr>
              <a:tr h="1371624">
                <a:tc>
                  <a:txBody>
                    <a:bodyPr/>
                    <a:lstStyle/>
                    <a:p>
                      <a:pPr marL="338138" indent="-338138">
                        <a:buFontTx/>
                        <a:buNone/>
                      </a:pPr>
                      <a:r>
                        <a:rPr lang="th-TH" sz="2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 ระดับความสำเร็จของการถ่ายทอดตัวชี้วัดระดับหน่วยงานสู่ระดับบุคคล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HR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 </a:t>
                      </a:r>
                      <a:r>
                        <a:rPr lang="th-TH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กำหนดเป็นระดับขั้นของความสำเร็จ (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Milestone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ระดับ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29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530374"/>
              </p:ext>
            </p:extLst>
          </p:nvPr>
        </p:nvGraphicFramePr>
        <p:xfrm>
          <a:off x="154747" y="211012"/>
          <a:ext cx="8778238" cy="626012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630656"/>
                <a:gridCol w="1139483"/>
                <a:gridCol w="2124222"/>
                <a:gridCol w="1181686"/>
                <a:gridCol w="1702191"/>
              </a:tblGrid>
              <a:tr h="828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ประเด็น/ตัวชี้วัด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Cluster</a:t>
                      </a:r>
                      <a:r>
                        <a:rPr lang="th-TH" sz="18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หน่วยงานรับผิดชอบ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ค่าเป้าหมาย  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หน่วยปฏิบัติ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</a:t>
                      </a:r>
                      <a:r>
                        <a:rPr lang="th-TH" sz="20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</a:tr>
              <a:tr h="419727">
                <a:tc gridSpan="2">
                  <a:txBody>
                    <a:bodyPr/>
                    <a:lstStyle/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71450" algn="l"/>
                        </a:tabLst>
                      </a:pP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•</a:t>
                      </a: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Governance  Excellence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</a:tr>
              <a:tr h="757859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2000" b="0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คะแนนการประเมิน  </a:t>
                      </a:r>
                      <a:r>
                        <a:rPr lang="en-US" sz="2000" b="0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ITA (PA</a:t>
                      </a:r>
                      <a:r>
                        <a:rPr lang="th-TH" sz="2000" b="0" dirty="0" smtClean="0">
                          <a:solidFill>
                            <a:srgbClr val="C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อธิบดี)</a:t>
                      </a:r>
                      <a:endParaRPr lang="en-US" sz="2000" b="0" dirty="0">
                        <a:solidFill>
                          <a:srgbClr val="C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24"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en-US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 </a:t>
                      </a: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ร้อยละการรับรู้เรื่องการประเมินคุณธรรมและความโปร่งใสของบุคลากรในหน่วยงาน                สังกัดกรมอนามัย  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HR 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37 หน่วยงาน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60 65 70 75 80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24"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 </a:t>
                      </a: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ระดับคุณธรรมและความโปร่งใสในการดำเนินงานของหน่วยงานภาครัฐ                                  </a:t>
                      </a:r>
                      <a:r>
                        <a:rPr lang="en-US" sz="2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เฉพาะหลักฐานเชิงประจักษ์ (</a:t>
                      </a:r>
                      <a:r>
                        <a:rPr lang="en-US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 Based)</a:t>
                      </a: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EBIT</a:t>
                      </a: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HR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37หน่วยงาน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70 75 80 85 90</a:t>
                      </a:r>
                      <a:endParaRPr lang="en-US" sz="1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6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782607"/>
              </p:ext>
            </p:extLst>
          </p:nvPr>
        </p:nvGraphicFramePr>
        <p:xfrm>
          <a:off x="154747" y="211012"/>
          <a:ext cx="8778238" cy="5852787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630656"/>
                <a:gridCol w="1139483"/>
                <a:gridCol w="2124222"/>
                <a:gridCol w="1181686"/>
                <a:gridCol w="1702191"/>
              </a:tblGrid>
              <a:tr h="828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ประเด็น/ตัวชี้วัด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Cluster</a:t>
                      </a:r>
                      <a:r>
                        <a:rPr lang="th-TH" sz="18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หน่วยงานรับผิดชอบ</a:t>
                      </a:r>
                      <a:endParaRPr lang="en-US" sz="16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ค่าเป้าหมาย  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หน่วยปฏิบัติ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</a:t>
                      </a:r>
                      <a:r>
                        <a:rPr lang="th-TH" sz="2000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>
                    <a:solidFill>
                      <a:srgbClr val="00B050"/>
                    </a:solidFill>
                  </a:tcPr>
                </a:tc>
              </a:tr>
              <a:tr h="419727">
                <a:tc gridSpan="2">
                  <a:txBody>
                    <a:bodyPr/>
                    <a:lstStyle/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  <a:tabLst>
                          <a:tab pos="171450" algn="l"/>
                        </a:tabLst>
                      </a:pP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•</a:t>
                      </a:r>
                      <a:r>
                        <a:rPr lang="th-TH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Governance  Excellence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973" marR="67973" marT="0" marB="0"/>
                </a:tc>
              </a:tr>
              <a:tr h="757859">
                <a:tc>
                  <a:txBody>
                    <a:bodyPr/>
                    <a:lstStyle/>
                    <a:p>
                      <a:pPr marL="393700" marR="0" indent="-3937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13.</a:t>
                      </a:r>
                      <a:r>
                        <a:rPr lang="en-US" sz="2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</a:t>
                      </a: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ละของการเบิกจ่ายเงินงบประมาณ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- งบภาพรวม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thaiDi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- งบลงทุน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 </a:t>
                      </a: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หน่วยงาน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71624">
                <a:tc>
                  <a:txBody>
                    <a:bodyPr/>
                    <a:lstStyle/>
                    <a:p>
                      <a:pPr marL="160020" marR="0" indent="-16002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14. </a:t>
                      </a: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ระดับความสำเร็จของหน่วยงาน มีงานวิจัยหรือผลงานวิชาการ หรือผลิตภัณฑ์ หรือนวัตกรรมที่ถูกนำไปใช้ประโยชน์ อย่างน้อย 1 อย่าง ในทุกประเภทงาน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กองแผนงาน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 หน่วยงาน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กำหนดเป็นระดับขั้นของความสำเร็จ (</a:t>
                      </a:r>
                      <a:r>
                        <a:rPr lang="en-US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Milestone</a:t>
                      </a: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ระดับ</a:t>
                      </a:r>
                      <a:endParaRPr lang="en-US" sz="2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ปุ่มปฏิบัติการ: ไปข้างหน้าหรือถัดไป 1">
            <a:hlinkClick r:id="rId2" action="ppaction://hlinksldjump" highlightClick="1"/>
          </p:cNvPr>
          <p:cNvSpPr/>
          <p:nvPr/>
        </p:nvSpPr>
        <p:spPr>
          <a:xfrm>
            <a:off x="7512148" y="1786597"/>
            <a:ext cx="478301" cy="464234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2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1767</Words>
  <Application>Microsoft Office PowerPoint</Application>
  <PresentationFormat>นำเสนอทางหน้าจอ (4:3)</PresentationFormat>
  <Paragraphs>920</Paragraphs>
  <Slides>17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ธีมของ Office</vt:lpstr>
      <vt:lpstr>งานนำเสนอ PowerPoint</vt:lpstr>
      <vt:lpstr>งานนำเสนอ PowerPoint</vt:lpstr>
      <vt:lpstr>การถ่ายทอดตัวชี้วัดและเป้าหมาย  (PA) ของอธิบดีกรมอนามัย  สู่ Cluster และหน่วยงาน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การถ่ายทอดตัวชี้วัด</dc:title>
  <dc:creator>Sony</dc:creator>
  <cp:lastModifiedBy>DOH_1XLEJ</cp:lastModifiedBy>
  <cp:revision>38</cp:revision>
  <cp:lastPrinted>2016-10-04T01:42:00Z</cp:lastPrinted>
  <dcterms:created xsi:type="dcterms:W3CDTF">2016-10-03T14:21:55Z</dcterms:created>
  <dcterms:modified xsi:type="dcterms:W3CDTF">2016-10-04T02:11:54Z</dcterms:modified>
</cp:coreProperties>
</file>