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70" r:id="rId2"/>
    <p:sldId id="451" r:id="rId3"/>
    <p:sldId id="449" r:id="rId4"/>
    <p:sldId id="457" r:id="rId5"/>
    <p:sldId id="458" r:id="rId6"/>
    <p:sldId id="452" r:id="rId7"/>
    <p:sldId id="459" r:id="rId8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99FFCC"/>
    <a:srgbClr val="006600"/>
    <a:srgbClr val="66FF66"/>
    <a:srgbClr val="CC0066"/>
    <a:srgbClr val="7DDDFF"/>
    <a:srgbClr val="CC6600"/>
    <a:srgbClr val="FF99FF"/>
    <a:srgbClr val="FFFF00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002" autoAdjust="0"/>
    <p:restoredTop sz="89815" autoAdjust="0"/>
  </p:normalViewPr>
  <p:slideViewPr>
    <p:cSldViewPr>
      <p:cViewPr>
        <p:scale>
          <a:sx n="70" d="100"/>
          <a:sy n="70" d="100"/>
        </p:scale>
        <p:origin x="-570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91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CF23E1A-3821-4328-95AD-9A8944E1682B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A2131B2-E85F-41C5-93F8-A81D5FEFF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FCAA4AC-B332-4AEA-BD9C-C6320153D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CAA4AC-B332-4AEA-BD9C-C6320153D73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th-TH" sz="1800" u="sng" dirty="0" smtClean="0"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8201D-C0CF-46DC-832E-A987D6A87805}" type="slidenum">
              <a:rPr lang="th-TH" smtClean="0"/>
              <a:pPr/>
              <a:t>2</a:t>
            </a:fld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th-TH" sz="1800" u="sng" dirty="0" smtClean="0"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8201D-C0CF-46DC-832E-A987D6A87805}" type="slidenum">
              <a:rPr lang="th-TH" smtClean="0"/>
              <a:pPr/>
              <a:t>4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79CC4-15DE-49D9-9F1A-8ADC3231981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2C8A5-7968-4610-BA85-8A68835966C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36071-307D-4708-B056-3CBDCC250E6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th-T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A5817-D0A1-461E-A161-556419499C2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C5271-225E-4AB2-9D01-E08A6686C0B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97F21-6717-4052-9C0A-66E42FD918A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E1390-E33C-4AB0-A027-BA8D788EE05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84117-F7ED-4525-8B3C-61994E93C62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7F256-A553-434F-8C67-D5202575B93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DC521-CA7B-4717-83D5-3DE65F018B2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F9595-C679-4DC7-8753-59477E382B3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73D32-D90D-4195-B47B-C9A6C75CBE1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7BC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4FDF345-40B6-462D-8F0D-7F9E01BF3BE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6"/>
          <p:cNvSpPr txBox="1">
            <a:spLocks noChangeArrowheads="1"/>
          </p:cNvSpPr>
          <p:nvPr/>
        </p:nvSpPr>
        <p:spPr bwMode="auto">
          <a:xfrm>
            <a:off x="1346205" y="169111"/>
            <a:ext cx="636906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การกำหนด การถ่ายทอดตัวชี้วัดและเป้าหมาย</a:t>
            </a:r>
          </a:p>
          <a:p>
            <a:pPr algn="ctr"/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จากระดับกรมสู่หน่วยงานและบุคคล ปี 2556</a:t>
            </a:r>
          </a:p>
          <a:p>
            <a:pPr algn="ctr"/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ของ กลุ่มพัฒนาระบบบริหาร</a:t>
            </a:r>
            <a:endParaRPr lang="en-US" sz="2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Text Box 9"/>
          <p:cNvSpPr txBox="1">
            <a:spLocks noChangeArrowheads="1"/>
          </p:cNvSpPr>
          <p:nvPr/>
        </p:nvSpPr>
        <p:spPr bwMode="auto">
          <a:xfrm>
            <a:off x="323850" y="1785926"/>
            <a:ext cx="842486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th-TH" sz="2000" b="1" dirty="0" smtClean="0">
                <a:latin typeface="Tahoma" pitchFamily="34" charset="0"/>
                <a:cs typeface="Tahoma" pitchFamily="34" charset="0"/>
              </a:rPr>
              <a:t>ขั้นตอนดำเนินการ ตามเกณฑ์การประเมิน</a:t>
            </a:r>
          </a:p>
          <a:p>
            <a:pPr marL="342900" indent="-342900">
              <a:spcBef>
                <a:spcPct val="20000"/>
              </a:spcBef>
              <a:buAutoNum type="arabicPeriod"/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กำหนดกรอบแนวทางในการถ่ายทอดตัวชี้วัดและค่าเป้าหมายจากระดับกรมสู่ระดับหน่วยงานและระดับบุคคล</a:t>
            </a:r>
          </a:p>
          <a:p>
            <a:pPr marL="342900" indent="-342900">
              <a:spcBef>
                <a:spcPct val="20000"/>
              </a:spcBef>
              <a:buAutoNum type="arabicPeriod"/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ทำแผนภาพ (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Flow Chart)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แสดงความเชื่อมโยงของการถ่ายทอดตัวชี้วัดและค่าเป้าหมายจากระดับกรมสู่ระดับหน่วยงานและระดับบุคคล</a:t>
            </a:r>
          </a:p>
          <a:p>
            <a:pPr marL="342900" indent="-342900">
              <a:spcBef>
                <a:spcPct val="20000"/>
              </a:spcBef>
              <a:buAutoNum type="arabicPeriod"/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สื่อสารและสร้างความเข้าใจให้บุคลากรรับทราบถึงตัวชี้วัด ค่าเป้าหมายและกรอบการประเมินผล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ติดตามความก้าวหน้าของการดำเนินงานและมีการรายงานผลการดำเนินงานตามกรอบแนวทาง /แผนภาพที่กำหนด</a:t>
            </a:r>
            <a:endParaRPr lang="en-US" sz="2000" dirty="0" smtClean="0"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AutoNum type="arabicPeriod"/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สรุปบทเรียนการดำเนินการถ่ายทอดตัวชี้วัดและค่าเป้าหมายตามกรอบแนวทางที่กำหนด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7164388" y="6407150"/>
            <a:ext cx="1871662" cy="40011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ffectLst>
            <a:prstShdw prst="shdw17" dist="17961" dir="2700000">
              <a:srgbClr val="5C0000">
                <a:alpha val="50000"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000" dirty="0" smtClean="0"/>
              <a:t>30 กันยายน 2556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30480" y="5638800"/>
            <a:ext cx="9052560" cy="1188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24738" name="Line 2"/>
          <p:cNvSpPr>
            <a:spLocks noChangeShapeType="1"/>
          </p:cNvSpPr>
          <p:nvPr/>
        </p:nvSpPr>
        <p:spPr bwMode="auto">
          <a:xfrm>
            <a:off x="0" y="2443174"/>
            <a:ext cx="9144000" cy="0"/>
          </a:xfrm>
          <a:prstGeom prst="line">
            <a:avLst/>
          </a:prstGeom>
          <a:noFill/>
          <a:ln w="19050">
            <a:solidFill>
              <a:srgbClr val="660066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524739" name="Line 3"/>
          <p:cNvSpPr>
            <a:spLocks noChangeShapeType="1"/>
          </p:cNvSpPr>
          <p:nvPr/>
        </p:nvSpPr>
        <p:spPr bwMode="auto">
          <a:xfrm>
            <a:off x="0" y="4819662"/>
            <a:ext cx="9144000" cy="0"/>
          </a:xfrm>
          <a:prstGeom prst="line">
            <a:avLst/>
          </a:prstGeom>
          <a:noFill/>
          <a:ln w="19050">
            <a:solidFill>
              <a:srgbClr val="660066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524740" name="Text Box 4"/>
          <p:cNvSpPr txBox="1">
            <a:spLocks noChangeArrowheads="1"/>
          </p:cNvSpPr>
          <p:nvPr/>
        </p:nvSpPr>
        <p:spPr bwMode="auto">
          <a:xfrm>
            <a:off x="609632" y="109815"/>
            <a:ext cx="853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กรอบการถ่ายทอดตัวชี้วัดจากกรมสู่ระดับหน่วยงานและบุคคล</a:t>
            </a:r>
          </a:p>
        </p:txBody>
      </p:sp>
      <p:sp>
        <p:nvSpPr>
          <p:cNvPr id="1524743" name="Oval 7"/>
          <p:cNvSpPr>
            <a:spLocks noChangeArrowheads="1"/>
          </p:cNvSpPr>
          <p:nvPr/>
        </p:nvSpPr>
        <p:spPr bwMode="auto">
          <a:xfrm>
            <a:off x="61913" y="1003300"/>
            <a:ext cx="1103453" cy="360363"/>
          </a:xfrm>
          <a:prstGeom prst="rect">
            <a:avLst/>
          </a:prstGeom>
          <a:solidFill>
            <a:srgbClr val="3366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1800" b="1" dirty="0" smtClean="0">
                <a:solidFill>
                  <a:schemeClr val="bg1"/>
                </a:solidFill>
                <a:effectLst/>
                <a:latin typeface="Arial" pitchFamily="34" charset="0"/>
                <a:cs typeface="Tahoma" pitchFamily="34" charset="0"/>
              </a:rPr>
              <a:t>ระดับกรม</a:t>
            </a:r>
            <a:endParaRPr lang="th-TH" sz="1800" b="1" dirty="0">
              <a:solidFill>
                <a:schemeClr val="bg1"/>
              </a:solidFill>
              <a:effectLst/>
              <a:latin typeface="Arial" pitchFamily="34" charset="0"/>
              <a:cs typeface="Tahoma" pitchFamily="34" charset="0"/>
            </a:endParaRPr>
          </a:p>
        </p:txBody>
      </p:sp>
      <p:sp>
        <p:nvSpPr>
          <p:cNvPr id="1524744" name="Oval 8"/>
          <p:cNvSpPr>
            <a:spLocks noChangeArrowheads="1"/>
          </p:cNvSpPr>
          <p:nvPr/>
        </p:nvSpPr>
        <p:spPr bwMode="auto">
          <a:xfrm>
            <a:off x="49213" y="3379798"/>
            <a:ext cx="1103453" cy="620705"/>
          </a:xfrm>
          <a:prstGeom prst="rect">
            <a:avLst/>
          </a:prstGeom>
          <a:solidFill>
            <a:srgbClr val="3366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1800" b="1" dirty="0">
                <a:solidFill>
                  <a:schemeClr val="bg1"/>
                </a:solidFill>
                <a:effectLst/>
                <a:latin typeface="Arial" pitchFamily="34" charset="0"/>
                <a:cs typeface="Tahoma" pitchFamily="34" charset="0"/>
              </a:rPr>
              <a:t>ระดับ</a:t>
            </a:r>
            <a:br>
              <a:rPr lang="th-TH" sz="1800" b="1" dirty="0">
                <a:solidFill>
                  <a:schemeClr val="bg1"/>
                </a:solidFill>
                <a:effectLst/>
                <a:latin typeface="Arial" pitchFamily="34" charset="0"/>
                <a:cs typeface="Tahoma" pitchFamily="34" charset="0"/>
              </a:rPr>
            </a:br>
            <a:r>
              <a:rPr lang="th-TH" sz="1800" b="1" dirty="0" smtClean="0">
                <a:solidFill>
                  <a:schemeClr val="bg1"/>
                </a:solidFill>
                <a:effectLst/>
                <a:latin typeface="Arial" pitchFamily="34" charset="0"/>
                <a:cs typeface="Tahoma" pitchFamily="34" charset="0"/>
              </a:rPr>
              <a:t>หน่วยงาน</a:t>
            </a:r>
            <a:endParaRPr lang="th-TH" sz="1800" b="1" dirty="0">
              <a:solidFill>
                <a:schemeClr val="bg1"/>
              </a:solidFill>
              <a:effectLst/>
              <a:latin typeface="Arial" pitchFamily="34" charset="0"/>
              <a:cs typeface="Tahoma" pitchFamily="34" charset="0"/>
            </a:endParaRPr>
          </a:p>
        </p:txBody>
      </p:sp>
      <p:sp>
        <p:nvSpPr>
          <p:cNvPr id="1524745" name="Oval 9"/>
          <p:cNvSpPr>
            <a:spLocks noChangeArrowheads="1"/>
          </p:cNvSpPr>
          <p:nvPr/>
        </p:nvSpPr>
        <p:spPr bwMode="auto">
          <a:xfrm>
            <a:off x="76200" y="5183204"/>
            <a:ext cx="1039813" cy="603250"/>
          </a:xfrm>
          <a:prstGeom prst="rect">
            <a:avLst/>
          </a:prstGeom>
          <a:solidFill>
            <a:srgbClr val="3366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1800" b="1" dirty="0" smtClean="0">
                <a:solidFill>
                  <a:schemeClr val="bg1"/>
                </a:solidFill>
                <a:effectLst/>
                <a:latin typeface="Arial" pitchFamily="34" charset="0"/>
                <a:cs typeface="Tahoma" pitchFamily="34" charset="0"/>
              </a:rPr>
              <a:t>ระดับ</a:t>
            </a:r>
          </a:p>
          <a:p>
            <a:pPr algn="ctr"/>
            <a:r>
              <a:rPr lang="th-TH" sz="1800" b="1" dirty="0" smtClean="0">
                <a:solidFill>
                  <a:schemeClr val="bg1"/>
                </a:solidFill>
                <a:effectLst/>
                <a:latin typeface="Arial" pitchFamily="34" charset="0"/>
                <a:cs typeface="Tahoma" pitchFamily="34" charset="0"/>
              </a:rPr>
              <a:t>บุคคล</a:t>
            </a:r>
            <a:endParaRPr lang="th-TH" sz="1800" b="1" dirty="0">
              <a:solidFill>
                <a:schemeClr val="bg1"/>
              </a:solidFill>
              <a:effectLst/>
              <a:latin typeface="Arial" pitchFamily="34" charset="0"/>
              <a:cs typeface="Tahoma" pitchFamily="34" charset="0"/>
            </a:endParaRPr>
          </a:p>
        </p:txBody>
      </p:sp>
      <p:sp>
        <p:nvSpPr>
          <p:cNvPr id="1524763" name="AutoShape 27"/>
          <p:cNvSpPr>
            <a:spLocks noChangeArrowheads="1"/>
          </p:cNvSpPr>
          <p:nvPr/>
        </p:nvSpPr>
        <p:spPr bwMode="auto">
          <a:xfrm>
            <a:off x="1142976" y="4951740"/>
            <a:ext cx="7799387" cy="1828800"/>
          </a:xfrm>
          <a:prstGeom prst="roundRect">
            <a:avLst>
              <a:gd name="adj" fmla="val 11296"/>
            </a:avLst>
          </a:prstGeom>
          <a:solidFill>
            <a:srgbClr val="FF93BF"/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 sz="3600"/>
          </a:p>
        </p:txBody>
      </p:sp>
      <p:sp>
        <p:nvSpPr>
          <p:cNvPr id="1524764" name="AutoShape 28"/>
          <p:cNvSpPr>
            <a:spLocks noChangeArrowheads="1"/>
          </p:cNvSpPr>
          <p:nvPr/>
        </p:nvSpPr>
        <p:spPr bwMode="auto">
          <a:xfrm>
            <a:off x="2719374" y="5093034"/>
            <a:ext cx="2773382" cy="7315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1400" b="1" dirty="0" smtClean="0">
                <a:effectLst/>
                <a:latin typeface="Tahoma" pitchFamily="34" charset="0"/>
                <a:cs typeface="Tahoma" pitchFamily="34" charset="0"/>
              </a:rPr>
              <a:t> งานตามภารกิจหลัก </a:t>
            </a:r>
            <a:r>
              <a:rPr lang="th-TH" sz="1400" b="1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th-TH" sz="1400" b="1" dirty="0" smtClean="0">
                <a:effectLst/>
                <a:latin typeface="Tahoma" pitchFamily="34" charset="0"/>
                <a:cs typeface="Tahoma" pitchFamily="34" charset="0"/>
              </a:rPr>
              <a:t>ที่สนับสนุน</a:t>
            </a:r>
          </a:p>
          <a:p>
            <a:pPr algn="ctr"/>
            <a:r>
              <a:rPr lang="th-TH" sz="1400" b="1" dirty="0" smtClean="0">
                <a:effectLst/>
                <a:latin typeface="Tahoma" pitchFamily="34" charset="0"/>
                <a:cs typeface="Tahoma" pitchFamily="34" charset="0"/>
              </a:rPr>
              <a:t>การบรรลุยุทธศาสตร์</a:t>
            </a:r>
          </a:p>
          <a:p>
            <a:pPr algn="ctr"/>
            <a:r>
              <a:rPr lang="th-TH" sz="1400" b="1" dirty="0" smtClean="0">
                <a:effectLst/>
                <a:latin typeface="Tahoma" pitchFamily="34" charset="0"/>
                <a:cs typeface="Tahoma" pitchFamily="34" charset="0"/>
              </a:rPr>
              <a:t>ของกรมและหน่วยงาน)</a:t>
            </a:r>
          </a:p>
        </p:txBody>
      </p:sp>
      <p:sp>
        <p:nvSpPr>
          <p:cNvPr id="1524765" name="AutoShape 29"/>
          <p:cNvSpPr>
            <a:spLocks noChangeArrowheads="1"/>
          </p:cNvSpPr>
          <p:nvPr/>
        </p:nvSpPr>
        <p:spPr bwMode="auto">
          <a:xfrm>
            <a:off x="1357290" y="5093034"/>
            <a:ext cx="1214446" cy="7315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lIns="0" rIns="0" anchor="ctr"/>
          <a:lstStyle/>
          <a:p>
            <a:pPr algn="ctr"/>
            <a:r>
              <a:rPr lang="th-TH" sz="1400" b="1" dirty="0">
                <a:effectLst/>
                <a:latin typeface="Tahoma" pitchFamily="34" charset="0"/>
                <a:cs typeface="Tahoma" pitchFamily="34" charset="0"/>
              </a:rPr>
              <a:t>งานที่</a:t>
            </a:r>
            <a:r>
              <a:rPr lang="th-TH" sz="1400" b="1" dirty="0" smtClean="0">
                <a:effectLst/>
                <a:latin typeface="Tahoma" pitchFamily="34" charset="0"/>
                <a:cs typeface="Tahoma" pitchFamily="34" charset="0"/>
              </a:rPr>
              <a:t>ได้รับมอบหมาย</a:t>
            </a:r>
            <a:endParaRPr lang="th-TH" sz="1400" b="1" dirty="0">
              <a:effectLst/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h-TH" sz="1400" b="1" dirty="0">
                <a:effectLst/>
                <a:latin typeface="Tahoma" pitchFamily="34" charset="0"/>
                <a:cs typeface="Tahoma" pitchFamily="34" charset="0"/>
              </a:rPr>
              <a:t>เป็นพิเศษ</a:t>
            </a:r>
          </a:p>
        </p:txBody>
      </p:sp>
      <p:sp>
        <p:nvSpPr>
          <p:cNvPr id="1524767" name="Oval 31"/>
          <p:cNvSpPr>
            <a:spLocks noChangeArrowheads="1"/>
          </p:cNvSpPr>
          <p:nvPr/>
        </p:nvSpPr>
        <p:spPr bwMode="auto">
          <a:xfrm>
            <a:off x="3143240" y="6189400"/>
            <a:ext cx="3415700" cy="539749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2400" b="1" dirty="0">
                <a:solidFill>
                  <a:schemeClr val="bg1"/>
                </a:solidFill>
                <a:effectLst/>
                <a:latin typeface="Tahoma" pitchFamily="34" charset="0"/>
                <a:cs typeface="Tahoma" pitchFamily="34" charset="0"/>
              </a:rPr>
              <a:t>ตัวชี้วัดในระดับบุคคล</a:t>
            </a:r>
          </a:p>
        </p:txBody>
      </p:sp>
      <p:sp>
        <p:nvSpPr>
          <p:cNvPr id="1524770" name="AutoShape 34"/>
          <p:cNvSpPr>
            <a:spLocks noChangeArrowheads="1"/>
          </p:cNvSpPr>
          <p:nvPr/>
        </p:nvSpPr>
        <p:spPr bwMode="auto">
          <a:xfrm>
            <a:off x="7202506" y="5105734"/>
            <a:ext cx="1357322" cy="7315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lIns="0" rIns="0" anchor="ctr"/>
          <a:lstStyle/>
          <a:p>
            <a:pPr algn="ctr"/>
            <a:r>
              <a:rPr lang="th-TH" sz="1400" b="1" dirty="0" smtClean="0">
                <a:effectLst/>
                <a:latin typeface="Tahoma" pitchFamily="34" charset="0"/>
                <a:cs typeface="Tahoma" pitchFamily="34" charset="0"/>
              </a:rPr>
              <a:t>ตัวชี้วัดตาม</a:t>
            </a:r>
          </a:p>
          <a:p>
            <a:pPr algn="ctr"/>
            <a:r>
              <a:rPr lang="th-TH" sz="1400" b="1" dirty="0" smtClean="0">
                <a:effectLst/>
                <a:latin typeface="Tahoma" pitchFamily="34" charset="0"/>
                <a:cs typeface="Tahoma" pitchFamily="34" charset="0"/>
              </a:rPr>
              <a:t>คำรับรองฯ</a:t>
            </a:r>
          </a:p>
          <a:p>
            <a:pPr algn="ctr"/>
            <a:r>
              <a:rPr lang="th-TH" sz="1400" b="1" dirty="0" smtClean="0">
                <a:effectLst/>
                <a:latin typeface="Tahoma" pitchFamily="34" charset="0"/>
                <a:cs typeface="Tahoma" pitchFamily="34" charset="0"/>
              </a:rPr>
              <a:t>ของหน่วยงาน</a:t>
            </a:r>
            <a:endParaRPr lang="en-US" sz="1400" b="1" dirty="0"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524787" name="AutoShape 51"/>
          <p:cNvSpPr>
            <a:spLocks noChangeArrowheads="1"/>
          </p:cNvSpPr>
          <p:nvPr/>
        </p:nvSpPr>
        <p:spPr bwMode="auto">
          <a:xfrm>
            <a:off x="323850" y="2252674"/>
            <a:ext cx="360363" cy="433387"/>
          </a:xfrm>
          <a:prstGeom prst="downArrow">
            <a:avLst>
              <a:gd name="adj1" fmla="val 50000"/>
              <a:gd name="adj2" fmla="val 30066"/>
            </a:avLst>
          </a:prstGeom>
          <a:solidFill>
            <a:srgbClr val="336600"/>
          </a:solidFill>
          <a:ln w="9525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sz="4400"/>
          </a:p>
        </p:txBody>
      </p:sp>
      <p:sp>
        <p:nvSpPr>
          <p:cNvPr id="1524788" name="AutoShape 52"/>
          <p:cNvSpPr>
            <a:spLocks noChangeArrowheads="1"/>
          </p:cNvSpPr>
          <p:nvPr/>
        </p:nvSpPr>
        <p:spPr bwMode="auto">
          <a:xfrm>
            <a:off x="323850" y="4638687"/>
            <a:ext cx="360363" cy="433387"/>
          </a:xfrm>
          <a:prstGeom prst="downArrow">
            <a:avLst>
              <a:gd name="adj1" fmla="val 50000"/>
              <a:gd name="adj2" fmla="val 30066"/>
            </a:avLst>
          </a:prstGeom>
          <a:solidFill>
            <a:srgbClr val="336600"/>
          </a:solidFill>
          <a:ln w="9525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sz="4400"/>
          </a:p>
        </p:txBody>
      </p:sp>
      <p:sp>
        <p:nvSpPr>
          <p:cNvPr id="57" name="AutoShape 24"/>
          <p:cNvSpPr>
            <a:spLocks noChangeArrowheads="1"/>
          </p:cNvSpPr>
          <p:nvPr/>
        </p:nvSpPr>
        <p:spPr bwMode="auto">
          <a:xfrm>
            <a:off x="1376338" y="734994"/>
            <a:ext cx="2304000" cy="1525598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t"/>
          <a:lstStyle/>
          <a:p>
            <a:pPr algn="ctr"/>
            <a:r>
              <a:rPr lang="th-TH" sz="1800" b="1" dirty="0">
                <a:effectLst/>
                <a:latin typeface="Tahoma" pitchFamily="34" charset="0"/>
                <a:cs typeface="Tahoma" pitchFamily="34" charset="0"/>
              </a:rPr>
              <a:t>บทบาท หน้าที่</a:t>
            </a:r>
            <a:r>
              <a:rPr lang="th-TH" sz="1800" b="1" dirty="0" smtClean="0">
                <a:effectLst/>
                <a:latin typeface="Tahoma" pitchFamily="34" charset="0"/>
                <a:cs typeface="Tahoma" pitchFamily="34" charset="0"/>
              </a:rPr>
              <a:t>และ</a:t>
            </a:r>
          </a:p>
          <a:p>
            <a:pPr algn="ctr"/>
            <a:r>
              <a:rPr lang="th-TH" sz="1800" b="1" dirty="0" smtClean="0">
                <a:effectLst/>
                <a:latin typeface="Tahoma" pitchFamily="34" charset="0"/>
                <a:cs typeface="Tahoma" pitchFamily="34" charset="0"/>
              </a:rPr>
              <a:t>ความรับผิดชอบ</a:t>
            </a:r>
            <a:r>
              <a:rPr lang="th-TH" sz="1800" b="1" dirty="0"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th-TH" sz="1800" b="1" dirty="0">
                <a:effectLst/>
                <a:latin typeface="Tahoma" pitchFamily="34" charset="0"/>
                <a:cs typeface="Tahoma" pitchFamily="34" charset="0"/>
              </a:rPr>
            </a:br>
            <a:r>
              <a:rPr lang="th-TH" sz="1800" b="1" dirty="0" smtClean="0">
                <a:effectLst/>
                <a:latin typeface="Tahoma" pitchFamily="34" charset="0"/>
                <a:cs typeface="Tahoma" pitchFamily="34" charset="0"/>
              </a:rPr>
              <a:t>ตามพันธกิจของกรม</a:t>
            </a:r>
          </a:p>
          <a:p>
            <a:pPr algn="ctr"/>
            <a:endParaRPr lang="th-TH" sz="1800" b="1" dirty="0"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37" name="Rectangle 23"/>
          <p:cNvSpPr>
            <a:spLocks noChangeArrowheads="1"/>
          </p:cNvSpPr>
          <p:nvPr/>
        </p:nvSpPr>
        <p:spPr bwMode="auto">
          <a:xfrm>
            <a:off x="3832240" y="758593"/>
            <a:ext cx="2560320" cy="1527399"/>
          </a:xfrm>
          <a:prstGeom prst="rect">
            <a:avLst/>
          </a:prstGeom>
          <a:solidFill>
            <a:srgbClr val="66FF66"/>
          </a:solidFill>
          <a:ln w="9525">
            <a:solidFill>
              <a:srgbClr val="006600"/>
            </a:solidFill>
            <a:miter lim="800000"/>
            <a:headEnd/>
            <a:tailEnd/>
          </a:ln>
          <a:effectLst>
            <a:prstShdw prst="shdw17" dist="17961" dir="2700000">
              <a:srgbClr val="5D995D">
                <a:alpha val="50000"/>
              </a:srgbClr>
            </a:prstShdw>
          </a:effectLst>
        </p:spPr>
        <p:txBody>
          <a:bodyPr wrap="none" anchor="ctr"/>
          <a:lstStyle/>
          <a:p>
            <a:endParaRPr lang="th-TH" sz="1800"/>
          </a:p>
        </p:txBody>
      </p:sp>
      <p:sp>
        <p:nvSpPr>
          <p:cNvPr id="38" name="Line 24"/>
          <p:cNvSpPr>
            <a:spLocks noChangeShapeType="1"/>
          </p:cNvSpPr>
          <p:nvPr/>
        </p:nvSpPr>
        <p:spPr bwMode="auto">
          <a:xfrm>
            <a:off x="3922752" y="1122347"/>
            <a:ext cx="23774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th-TH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9" name="Line 25"/>
          <p:cNvSpPr>
            <a:spLocks noChangeShapeType="1"/>
          </p:cNvSpPr>
          <p:nvPr/>
        </p:nvSpPr>
        <p:spPr bwMode="auto">
          <a:xfrm>
            <a:off x="3922752" y="1882765"/>
            <a:ext cx="23774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th-TH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0" name="Line 26"/>
          <p:cNvSpPr>
            <a:spLocks noChangeShapeType="1"/>
          </p:cNvSpPr>
          <p:nvPr/>
        </p:nvSpPr>
        <p:spPr bwMode="auto">
          <a:xfrm>
            <a:off x="3922752" y="1500175"/>
            <a:ext cx="23774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th-TH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" name="Text Box 30"/>
          <p:cNvSpPr txBox="1">
            <a:spLocks noChangeArrowheads="1"/>
          </p:cNvSpPr>
          <p:nvPr/>
        </p:nvSpPr>
        <p:spPr bwMode="auto">
          <a:xfrm>
            <a:off x="3870341" y="1928803"/>
            <a:ext cx="12801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th-TH" sz="1400" b="1" dirty="0" smtClean="0">
                <a:latin typeface="Tahoma" pitchFamily="34" charset="0"/>
                <a:cs typeface="Tahoma" pitchFamily="34" charset="0"/>
              </a:rPr>
              <a:t>พื้นฐาน</a:t>
            </a:r>
            <a:endParaRPr lang="th-TH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4" name="Text Box 31"/>
          <p:cNvSpPr txBox="1">
            <a:spLocks noChangeArrowheads="1"/>
          </p:cNvSpPr>
          <p:nvPr/>
        </p:nvSpPr>
        <p:spPr bwMode="auto">
          <a:xfrm>
            <a:off x="3870341" y="785795"/>
            <a:ext cx="12801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1400" b="1" dirty="0">
                <a:latin typeface="Tahoma" pitchFamily="34" charset="0"/>
                <a:cs typeface="Tahoma" pitchFamily="34" charset="0"/>
              </a:rPr>
              <a:t>ผู้รับบริการ</a:t>
            </a:r>
          </a:p>
        </p:txBody>
      </p:sp>
      <p:sp>
        <p:nvSpPr>
          <p:cNvPr id="46" name="Text Box 43"/>
          <p:cNvSpPr txBox="1">
            <a:spLocks noChangeArrowheads="1"/>
          </p:cNvSpPr>
          <p:nvPr/>
        </p:nvSpPr>
        <p:spPr bwMode="auto">
          <a:xfrm>
            <a:off x="3864013" y="1154298"/>
            <a:ext cx="12801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th-TH" sz="1400" b="1" dirty="0" smtClean="0">
                <a:latin typeface="Tahoma" pitchFamily="34" charset="0"/>
                <a:cs typeface="Tahoma" pitchFamily="34" charset="0"/>
              </a:rPr>
              <a:t>ภาคีเครือข่าย</a:t>
            </a:r>
            <a:endParaRPr lang="th-TH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7" name="Rectangle 44"/>
          <p:cNvSpPr>
            <a:spLocks noChangeArrowheads="1"/>
          </p:cNvSpPr>
          <p:nvPr/>
        </p:nvSpPr>
        <p:spPr bwMode="auto">
          <a:xfrm>
            <a:off x="3873539" y="1541635"/>
            <a:ext cx="12801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1400" b="1" dirty="0">
                <a:latin typeface="Tahoma" pitchFamily="34" charset="0"/>
                <a:cs typeface="Tahoma" pitchFamily="34" charset="0"/>
              </a:rPr>
              <a:t>กระบวนการ</a:t>
            </a:r>
            <a:endParaRPr lang="en-US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9" name="Text Box 52"/>
          <p:cNvSpPr txBox="1">
            <a:spLocks noChangeArrowheads="1"/>
          </p:cNvSpPr>
          <p:nvPr/>
        </p:nvSpPr>
        <p:spPr bwMode="auto">
          <a:xfrm>
            <a:off x="3838906" y="487343"/>
            <a:ext cx="2560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1400" b="1" dirty="0" smtClean="0">
                <a:cs typeface="Tahoma" pitchFamily="34" charset="0"/>
              </a:rPr>
              <a:t>แผนที่ยุทธศาสตร์ของกรม</a:t>
            </a:r>
            <a:endParaRPr lang="th-TH" sz="1400" b="1" dirty="0">
              <a:cs typeface="Tahoma" pitchFamily="34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5218118" y="915970"/>
            <a:ext cx="357190" cy="142876"/>
          </a:xfrm>
          <a:prstGeom prst="roundRect">
            <a:avLst/>
          </a:prstGeom>
          <a:solidFill>
            <a:srgbClr val="FF99CC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1" name="Rounded Rectangle 50"/>
          <p:cNvSpPr/>
          <p:nvPr/>
        </p:nvSpPr>
        <p:spPr>
          <a:xfrm>
            <a:off x="5789622" y="915970"/>
            <a:ext cx="357190" cy="142876"/>
          </a:xfrm>
          <a:prstGeom prst="roundRect">
            <a:avLst/>
          </a:prstGeom>
          <a:solidFill>
            <a:srgbClr val="FF99CC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2" name="Rounded Rectangle 51"/>
          <p:cNvSpPr/>
          <p:nvPr/>
        </p:nvSpPr>
        <p:spPr>
          <a:xfrm>
            <a:off x="5218118" y="1285860"/>
            <a:ext cx="357190" cy="142876"/>
          </a:xfrm>
          <a:prstGeom prst="roundRect">
            <a:avLst/>
          </a:prstGeom>
          <a:solidFill>
            <a:srgbClr val="FF99CC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3" name="Rounded Rectangle 52"/>
          <p:cNvSpPr/>
          <p:nvPr/>
        </p:nvSpPr>
        <p:spPr>
          <a:xfrm>
            <a:off x="5789622" y="1285860"/>
            <a:ext cx="357190" cy="142876"/>
          </a:xfrm>
          <a:prstGeom prst="roundRect">
            <a:avLst/>
          </a:prstGeom>
          <a:solidFill>
            <a:srgbClr val="FF99CC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4" name="Rounded Rectangle 53"/>
          <p:cNvSpPr/>
          <p:nvPr/>
        </p:nvSpPr>
        <p:spPr>
          <a:xfrm>
            <a:off x="5441956" y="1643050"/>
            <a:ext cx="357190" cy="142876"/>
          </a:xfrm>
          <a:prstGeom prst="roundRect">
            <a:avLst/>
          </a:prstGeom>
          <a:solidFill>
            <a:srgbClr val="FF99CC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8" name="Rounded Rectangle 57"/>
          <p:cNvSpPr/>
          <p:nvPr/>
        </p:nvSpPr>
        <p:spPr>
          <a:xfrm>
            <a:off x="5937260" y="1643050"/>
            <a:ext cx="357190" cy="142876"/>
          </a:xfrm>
          <a:prstGeom prst="roundRect">
            <a:avLst/>
          </a:prstGeom>
          <a:solidFill>
            <a:srgbClr val="FF99CC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9" name="Rounded Rectangle 58"/>
          <p:cNvSpPr/>
          <p:nvPr/>
        </p:nvSpPr>
        <p:spPr>
          <a:xfrm>
            <a:off x="5446718" y="2000240"/>
            <a:ext cx="357190" cy="142876"/>
          </a:xfrm>
          <a:prstGeom prst="roundRect">
            <a:avLst/>
          </a:prstGeom>
          <a:solidFill>
            <a:srgbClr val="FF99CC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1" name="Rounded Rectangle 60"/>
          <p:cNvSpPr/>
          <p:nvPr/>
        </p:nvSpPr>
        <p:spPr>
          <a:xfrm>
            <a:off x="5916622" y="2000240"/>
            <a:ext cx="357190" cy="142876"/>
          </a:xfrm>
          <a:prstGeom prst="roundRect">
            <a:avLst/>
          </a:prstGeom>
          <a:solidFill>
            <a:srgbClr val="FF99CC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2" name="Rounded Rectangle 61"/>
          <p:cNvSpPr/>
          <p:nvPr/>
        </p:nvSpPr>
        <p:spPr>
          <a:xfrm>
            <a:off x="4946652" y="2000240"/>
            <a:ext cx="357190" cy="142876"/>
          </a:xfrm>
          <a:prstGeom prst="roundRect">
            <a:avLst/>
          </a:prstGeom>
          <a:solidFill>
            <a:srgbClr val="FF99CC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3" name="Rounded Rectangle 62"/>
          <p:cNvSpPr/>
          <p:nvPr/>
        </p:nvSpPr>
        <p:spPr>
          <a:xfrm>
            <a:off x="4949828" y="1643050"/>
            <a:ext cx="357190" cy="142876"/>
          </a:xfrm>
          <a:prstGeom prst="roundRect">
            <a:avLst/>
          </a:prstGeom>
          <a:solidFill>
            <a:srgbClr val="FF99CC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4" name="Rectangle 23"/>
          <p:cNvSpPr>
            <a:spLocks noChangeArrowheads="1"/>
          </p:cNvSpPr>
          <p:nvPr/>
        </p:nvSpPr>
        <p:spPr bwMode="auto">
          <a:xfrm>
            <a:off x="6526246" y="771292"/>
            <a:ext cx="2560320" cy="1527399"/>
          </a:xfrm>
          <a:prstGeom prst="rect">
            <a:avLst/>
          </a:prstGeom>
          <a:solidFill>
            <a:srgbClr val="FFFF99"/>
          </a:solidFill>
          <a:ln w="9525">
            <a:solidFill>
              <a:srgbClr val="CC6600"/>
            </a:solidFill>
            <a:miter lim="800000"/>
            <a:headEnd/>
            <a:tailEnd/>
          </a:ln>
          <a:effectLst>
            <a:prstShdw prst="shdw17" dist="17961" dir="2700000">
              <a:srgbClr val="5D995D">
                <a:alpha val="50000"/>
              </a:srgbClr>
            </a:prstShdw>
          </a:effectLst>
        </p:spPr>
        <p:txBody>
          <a:bodyPr wrap="none" anchor="ctr"/>
          <a:lstStyle/>
          <a:p>
            <a:endParaRPr lang="th-TH" sz="1800"/>
          </a:p>
        </p:txBody>
      </p:sp>
      <p:sp>
        <p:nvSpPr>
          <p:cNvPr id="66" name="Line 24"/>
          <p:cNvSpPr>
            <a:spLocks noChangeShapeType="1"/>
          </p:cNvSpPr>
          <p:nvPr/>
        </p:nvSpPr>
        <p:spPr bwMode="auto">
          <a:xfrm>
            <a:off x="6616758" y="1135046"/>
            <a:ext cx="23774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th-TH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7" name="Line 25"/>
          <p:cNvSpPr>
            <a:spLocks noChangeShapeType="1"/>
          </p:cNvSpPr>
          <p:nvPr/>
        </p:nvSpPr>
        <p:spPr bwMode="auto">
          <a:xfrm>
            <a:off x="6616758" y="1895464"/>
            <a:ext cx="23774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th-TH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8" name="Line 26"/>
          <p:cNvSpPr>
            <a:spLocks noChangeShapeType="1"/>
          </p:cNvSpPr>
          <p:nvPr/>
        </p:nvSpPr>
        <p:spPr bwMode="auto">
          <a:xfrm>
            <a:off x="6616758" y="1512874"/>
            <a:ext cx="23774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th-TH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9" name="Text Box 30"/>
          <p:cNvSpPr txBox="1">
            <a:spLocks noChangeArrowheads="1"/>
          </p:cNvSpPr>
          <p:nvPr/>
        </p:nvSpPr>
        <p:spPr bwMode="auto">
          <a:xfrm>
            <a:off x="6564347" y="1941502"/>
            <a:ext cx="12801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th-TH" sz="1200" b="1" dirty="0" smtClean="0">
                <a:latin typeface="Tahoma" pitchFamily="34" charset="0"/>
                <a:cs typeface="Tahoma" pitchFamily="34" charset="0"/>
              </a:rPr>
              <a:t>พัฒนาองค์กร</a:t>
            </a:r>
            <a:endParaRPr lang="th-TH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0" name="Text Box 31"/>
          <p:cNvSpPr txBox="1">
            <a:spLocks noChangeArrowheads="1"/>
          </p:cNvSpPr>
          <p:nvPr/>
        </p:nvSpPr>
        <p:spPr bwMode="auto">
          <a:xfrm>
            <a:off x="6564347" y="798494"/>
            <a:ext cx="12801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1200" b="1" dirty="0" smtClean="0">
                <a:latin typeface="Tahoma" pitchFamily="34" charset="0"/>
                <a:cs typeface="Tahoma" pitchFamily="34" charset="0"/>
              </a:rPr>
              <a:t>ประสิทธิผล</a:t>
            </a:r>
            <a:endParaRPr lang="th-TH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" name="Text Box 43"/>
          <p:cNvSpPr txBox="1">
            <a:spLocks noChangeArrowheads="1"/>
          </p:cNvSpPr>
          <p:nvPr/>
        </p:nvSpPr>
        <p:spPr bwMode="auto">
          <a:xfrm>
            <a:off x="6558019" y="1166997"/>
            <a:ext cx="12801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th-TH" sz="1200" b="1" dirty="0" smtClean="0">
                <a:latin typeface="Tahoma" pitchFamily="34" charset="0"/>
                <a:cs typeface="Tahoma" pitchFamily="34" charset="0"/>
              </a:rPr>
              <a:t>คุณภาพบริการ</a:t>
            </a:r>
            <a:endParaRPr lang="th-TH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2" name="Rectangle 44"/>
          <p:cNvSpPr>
            <a:spLocks noChangeArrowheads="1"/>
          </p:cNvSpPr>
          <p:nvPr/>
        </p:nvSpPr>
        <p:spPr bwMode="auto">
          <a:xfrm>
            <a:off x="6567545" y="1554334"/>
            <a:ext cx="10583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1200" b="1" dirty="0" smtClean="0">
                <a:latin typeface="Tahoma" pitchFamily="34" charset="0"/>
                <a:cs typeface="Tahoma" pitchFamily="34" charset="0"/>
              </a:rPr>
              <a:t>ประสิทธิภาพ</a:t>
            </a:r>
            <a:endParaRPr lang="en-US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3" name="Text Box 52"/>
          <p:cNvSpPr txBox="1">
            <a:spLocks noChangeArrowheads="1"/>
          </p:cNvSpPr>
          <p:nvPr/>
        </p:nvSpPr>
        <p:spPr bwMode="auto">
          <a:xfrm>
            <a:off x="6532912" y="500042"/>
            <a:ext cx="2560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1400" b="1" dirty="0" smtClean="0">
                <a:cs typeface="Tahoma" pitchFamily="34" charset="0"/>
              </a:rPr>
              <a:t>งานตามคำรับรองฯ</a:t>
            </a:r>
            <a:endParaRPr lang="th-TH" sz="1400" b="1" dirty="0">
              <a:cs typeface="Tahoma" pitchFamily="34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7912124" y="928669"/>
            <a:ext cx="182880" cy="142876"/>
          </a:xfrm>
          <a:prstGeom prst="roundRect">
            <a:avLst/>
          </a:prstGeom>
          <a:solidFill>
            <a:srgbClr val="CC66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6" name="Rounded Rectangle 75"/>
          <p:cNvSpPr/>
          <p:nvPr/>
        </p:nvSpPr>
        <p:spPr>
          <a:xfrm>
            <a:off x="8049920" y="1273159"/>
            <a:ext cx="182880" cy="142876"/>
          </a:xfrm>
          <a:prstGeom prst="roundRect">
            <a:avLst/>
          </a:prstGeom>
          <a:solidFill>
            <a:srgbClr val="CC66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7" name="Rounded Rectangle 76"/>
          <p:cNvSpPr/>
          <p:nvPr/>
        </p:nvSpPr>
        <p:spPr>
          <a:xfrm>
            <a:off x="8532524" y="1273159"/>
            <a:ext cx="182880" cy="142876"/>
          </a:xfrm>
          <a:prstGeom prst="roundRect">
            <a:avLst/>
          </a:prstGeom>
          <a:solidFill>
            <a:srgbClr val="CC66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8" name="Rounded Rectangle 77"/>
          <p:cNvSpPr/>
          <p:nvPr/>
        </p:nvSpPr>
        <p:spPr>
          <a:xfrm>
            <a:off x="8264234" y="1655749"/>
            <a:ext cx="182880" cy="142876"/>
          </a:xfrm>
          <a:prstGeom prst="roundRect">
            <a:avLst/>
          </a:prstGeom>
          <a:solidFill>
            <a:srgbClr val="CC66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9" name="Rounded Rectangle 78"/>
          <p:cNvSpPr/>
          <p:nvPr/>
        </p:nvSpPr>
        <p:spPr>
          <a:xfrm>
            <a:off x="8643966" y="1655749"/>
            <a:ext cx="182880" cy="142876"/>
          </a:xfrm>
          <a:prstGeom prst="roundRect">
            <a:avLst/>
          </a:prstGeom>
          <a:solidFill>
            <a:srgbClr val="CC66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0" name="Rounded Rectangle 79"/>
          <p:cNvSpPr/>
          <p:nvPr/>
        </p:nvSpPr>
        <p:spPr>
          <a:xfrm>
            <a:off x="8039124" y="2012939"/>
            <a:ext cx="182880" cy="142876"/>
          </a:xfrm>
          <a:prstGeom prst="roundRect">
            <a:avLst/>
          </a:prstGeom>
          <a:solidFill>
            <a:srgbClr val="CC66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1" name="Rounded Rectangle 80"/>
          <p:cNvSpPr/>
          <p:nvPr/>
        </p:nvSpPr>
        <p:spPr>
          <a:xfrm>
            <a:off x="8509028" y="2012939"/>
            <a:ext cx="182880" cy="142876"/>
          </a:xfrm>
          <a:prstGeom prst="roundRect">
            <a:avLst/>
          </a:prstGeom>
          <a:solidFill>
            <a:srgbClr val="CC66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3" name="Rounded Rectangle 82"/>
          <p:cNvSpPr/>
          <p:nvPr/>
        </p:nvSpPr>
        <p:spPr>
          <a:xfrm>
            <a:off x="7889582" y="1655749"/>
            <a:ext cx="182880" cy="142876"/>
          </a:xfrm>
          <a:prstGeom prst="roundRect">
            <a:avLst/>
          </a:prstGeom>
          <a:solidFill>
            <a:srgbClr val="CC66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4" name="Rounded Rectangle 83"/>
          <p:cNvSpPr/>
          <p:nvPr/>
        </p:nvSpPr>
        <p:spPr>
          <a:xfrm>
            <a:off x="8335672" y="928670"/>
            <a:ext cx="182880" cy="142876"/>
          </a:xfrm>
          <a:prstGeom prst="roundRect">
            <a:avLst/>
          </a:prstGeom>
          <a:solidFill>
            <a:srgbClr val="CC66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5" name="Rounded Rectangle 84"/>
          <p:cNvSpPr/>
          <p:nvPr/>
        </p:nvSpPr>
        <p:spPr>
          <a:xfrm>
            <a:off x="8715404" y="928670"/>
            <a:ext cx="182880" cy="142876"/>
          </a:xfrm>
          <a:prstGeom prst="roundRect">
            <a:avLst/>
          </a:prstGeom>
          <a:solidFill>
            <a:srgbClr val="CC66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563298" y="1458580"/>
            <a:ext cx="365760" cy="8256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AutoShape 11"/>
          <p:cNvSpPr>
            <a:spLocks noChangeArrowheads="1"/>
          </p:cNvSpPr>
          <p:nvPr/>
        </p:nvSpPr>
        <p:spPr bwMode="auto">
          <a:xfrm>
            <a:off x="1487466" y="1689088"/>
            <a:ext cx="2103120" cy="640080"/>
          </a:xfrm>
          <a:prstGeom prst="flowChartAlternateProcess">
            <a:avLst/>
          </a:prstGeom>
          <a:solidFill>
            <a:srgbClr val="B7FFD8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82479" tIns="41239" rIns="82479" bIns="41239" anchor="ctr"/>
          <a:lstStyle/>
          <a:p>
            <a:pPr marL="114300" indent="-114300" defTabSz="825500"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กำหนดนโยบาย กฎหมาย</a:t>
            </a:r>
          </a:p>
          <a:p>
            <a:pPr marL="114300" indent="-114300" defTabSz="825500"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ผลิต และถ่ายทอดความรู้</a:t>
            </a:r>
          </a:p>
          <a:p>
            <a:pPr marL="114300" indent="-114300" defTabSz="825500"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พัฒนาระบบ</a:t>
            </a:r>
            <a:r>
              <a:rPr lang="en-US" sz="1200" b="1" dirty="0" err="1" smtClean="0">
                <a:solidFill>
                  <a:schemeClr val="tx1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HP+Env</a:t>
            </a:r>
            <a:r>
              <a:rPr lang="en-US" sz="1200" b="1" dirty="0" smtClean="0">
                <a:solidFill>
                  <a:schemeClr val="tx1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lang="th-TH" sz="12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 flipH="1">
            <a:off x="6277942" y="1487474"/>
            <a:ext cx="365760" cy="8256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AutoShape 24"/>
          <p:cNvSpPr>
            <a:spLocks noChangeArrowheads="1"/>
          </p:cNvSpPr>
          <p:nvPr/>
        </p:nvSpPr>
        <p:spPr bwMode="auto">
          <a:xfrm>
            <a:off x="1357290" y="2717482"/>
            <a:ext cx="2304000" cy="1371600"/>
          </a:xfrm>
          <a:prstGeom prst="roundRect">
            <a:avLst>
              <a:gd name="adj" fmla="val 16667"/>
            </a:avLst>
          </a:prstGeom>
          <a:solidFill>
            <a:srgbClr val="7DDDFF"/>
          </a:solidFill>
          <a:ln w="9525">
            <a:solidFill>
              <a:schemeClr val="accent5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t"/>
          <a:lstStyle/>
          <a:p>
            <a:pPr algn="ctr"/>
            <a:r>
              <a:rPr lang="th-TH" sz="1600" b="1" dirty="0">
                <a:effectLst/>
                <a:latin typeface="Tahoma" pitchFamily="34" charset="0"/>
                <a:cs typeface="Tahoma" pitchFamily="34" charset="0"/>
              </a:rPr>
              <a:t>บทบาท </a:t>
            </a:r>
            <a:r>
              <a:rPr lang="th-TH" sz="1600" b="1" dirty="0" smtClean="0">
                <a:effectLst/>
                <a:latin typeface="Tahoma" pitchFamily="34" charset="0"/>
                <a:cs typeface="Tahoma" pitchFamily="34" charset="0"/>
              </a:rPr>
              <a:t>หน้าที่</a:t>
            </a:r>
          </a:p>
          <a:p>
            <a:pPr algn="ctr"/>
            <a:r>
              <a:rPr lang="th-TH" sz="1600" b="1" dirty="0" smtClean="0">
                <a:effectLst/>
                <a:latin typeface="Tahoma" pitchFamily="34" charset="0"/>
                <a:cs typeface="Tahoma" pitchFamily="34" charset="0"/>
              </a:rPr>
              <a:t>ความรับผิดชอบ</a:t>
            </a:r>
            <a:r>
              <a:rPr lang="th-TH" sz="1600" b="1" dirty="0"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th-TH" sz="1600" b="1" dirty="0">
                <a:effectLst/>
                <a:latin typeface="Tahoma" pitchFamily="34" charset="0"/>
                <a:cs typeface="Tahoma" pitchFamily="34" charset="0"/>
              </a:rPr>
            </a:br>
            <a:r>
              <a:rPr lang="th-TH" sz="1600" b="1" dirty="0" smtClean="0">
                <a:effectLst/>
                <a:latin typeface="Tahoma" pitchFamily="34" charset="0"/>
                <a:cs typeface="Tahoma" pitchFamily="34" charset="0"/>
              </a:rPr>
              <a:t>ของหน่วยงาน</a:t>
            </a:r>
          </a:p>
          <a:p>
            <a:pPr algn="ctr"/>
            <a:endParaRPr lang="th-TH" sz="1600" b="1" dirty="0"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90" name="Rectangle 23"/>
          <p:cNvSpPr>
            <a:spLocks noChangeArrowheads="1"/>
          </p:cNvSpPr>
          <p:nvPr/>
        </p:nvSpPr>
        <p:spPr bwMode="auto">
          <a:xfrm>
            <a:off x="3813192" y="2741081"/>
            <a:ext cx="2560320" cy="1371600"/>
          </a:xfrm>
          <a:prstGeom prst="rect">
            <a:avLst/>
          </a:prstGeom>
          <a:solidFill>
            <a:srgbClr val="66FF66"/>
          </a:solidFill>
          <a:ln w="9525">
            <a:solidFill>
              <a:srgbClr val="006600"/>
            </a:solidFill>
            <a:miter lim="800000"/>
            <a:headEnd/>
            <a:tailEnd/>
          </a:ln>
          <a:effectLst>
            <a:prstShdw prst="shdw17" dist="17961" dir="2700000">
              <a:srgbClr val="5D995D">
                <a:alpha val="50000"/>
              </a:srgbClr>
            </a:prstShdw>
          </a:effectLst>
        </p:spPr>
        <p:txBody>
          <a:bodyPr wrap="none" anchor="ctr"/>
          <a:lstStyle/>
          <a:p>
            <a:endParaRPr lang="th-TH" sz="1800"/>
          </a:p>
        </p:txBody>
      </p:sp>
      <p:sp>
        <p:nvSpPr>
          <p:cNvPr id="109" name="Rectangle 23"/>
          <p:cNvSpPr>
            <a:spLocks noChangeArrowheads="1"/>
          </p:cNvSpPr>
          <p:nvPr/>
        </p:nvSpPr>
        <p:spPr bwMode="auto">
          <a:xfrm>
            <a:off x="6507198" y="2753780"/>
            <a:ext cx="2560320" cy="1371600"/>
          </a:xfrm>
          <a:prstGeom prst="rect">
            <a:avLst/>
          </a:prstGeom>
          <a:solidFill>
            <a:srgbClr val="FFFF99"/>
          </a:solidFill>
          <a:ln w="9525">
            <a:solidFill>
              <a:srgbClr val="CC6600"/>
            </a:solidFill>
            <a:miter lim="800000"/>
            <a:headEnd/>
            <a:tailEnd/>
          </a:ln>
          <a:effectLst>
            <a:prstShdw prst="shdw17" dist="17961" dir="2700000">
              <a:srgbClr val="5D995D">
                <a:alpha val="50000"/>
              </a:srgbClr>
            </a:prstShdw>
          </a:effectLst>
        </p:spPr>
        <p:txBody>
          <a:bodyPr wrap="none" anchor="ctr"/>
          <a:lstStyle/>
          <a:p>
            <a:endParaRPr lang="th-TH" sz="1800"/>
          </a:p>
        </p:txBody>
      </p:sp>
      <p:sp>
        <p:nvSpPr>
          <p:cNvPr id="110" name="Line 24"/>
          <p:cNvSpPr>
            <a:spLocks noChangeShapeType="1"/>
          </p:cNvSpPr>
          <p:nvPr/>
        </p:nvSpPr>
        <p:spPr bwMode="auto">
          <a:xfrm>
            <a:off x="6597710" y="3117534"/>
            <a:ext cx="23774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th-TH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1" name="Line 25"/>
          <p:cNvSpPr>
            <a:spLocks noChangeShapeType="1"/>
          </p:cNvSpPr>
          <p:nvPr/>
        </p:nvSpPr>
        <p:spPr bwMode="auto">
          <a:xfrm>
            <a:off x="6597710" y="3814452"/>
            <a:ext cx="23774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th-TH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2" name="Line 26"/>
          <p:cNvSpPr>
            <a:spLocks noChangeShapeType="1"/>
          </p:cNvSpPr>
          <p:nvPr/>
        </p:nvSpPr>
        <p:spPr bwMode="auto">
          <a:xfrm>
            <a:off x="6597710" y="3419162"/>
            <a:ext cx="23774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th-TH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3" name="Text Box 30"/>
          <p:cNvSpPr txBox="1">
            <a:spLocks noChangeArrowheads="1"/>
          </p:cNvSpPr>
          <p:nvPr/>
        </p:nvSpPr>
        <p:spPr bwMode="auto">
          <a:xfrm>
            <a:off x="6545299" y="3846315"/>
            <a:ext cx="12801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th-TH" sz="1200" b="1" dirty="0" smtClean="0">
                <a:latin typeface="Tahoma" pitchFamily="34" charset="0"/>
                <a:cs typeface="Tahoma" pitchFamily="34" charset="0"/>
              </a:rPr>
              <a:t>พัฒนาองค์กร</a:t>
            </a:r>
            <a:endParaRPr lang="th-TH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4" name="Text Box 31"/>
          <p:cNvSpPr txBox="1">
            <a:spLocks noChangeArrowheads="1"/>
          </p:cNvSpPr>
          <p:nvPr/>
        </p:nvSpPr>
        <p:spPr bwMode="auto">
          <a:xfrm>
            <a:off x="6545299" y="2780982"/>
            <a:ext cx="12801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1200" b="1" dirty="0" smtClean="0">
                <a:latin typeface="Tahoma" pitchFamily="34" charset="0"/>
                <a:cs typeface="Tahoma" pitchFamily="34" charset="0"/>
              </a:rPr>
              <a:t>ประสิทธิผล</a:t>
            </a:r>
            <a:endParaRPr lang="th-TH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5" name="Text Box 43"/>
          <p:cNvSpPr txBox="1">
            <a:spLocks noChangeArrowheads="1"/>
          </p:cNvSpPr>
          <p:nvPr/>
        </p:nvSpPr>
        <p:spPr bwMode="auto">
          <a:xfrm>
            <a:off x="6538971" y="3071810"/>
            <a:ext cx="12801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th-TH" sz="1200" b="1" dirty="0" smtClean="0">
                <a:latin typeface="Tahoma" pitchFamily="34" charset="0"/>
                <a:cs typeface="Tahoma" pitchFamily="34" charset="0"/>
              </a:rPr>
              <a:t>คุณภาพบริการ</a:t>
            </a:r>
            <a:endParaRPr lang="th-TH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6" name="Rectangle 44"/>
          <p:cNvSpPr>
            <a:spLocks noChangeArrowheads="1"/>
          </p:cNvSpPr>
          <p:nvPr/>
        </p:nvSpPr>
        <p:spPr bwMode="auto">
          <a:xfrm>
            <a:off x="6548497" y="3459147"/>
            <a:ext cx="10583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1200" b="1" dirty="0" smtClean="0">
                <a:latin typeface="Tahoma" pitchFamily="34" charset="0"/>
                <a:cs typeface="Tahoma" pitchFamily="34" charset="0"/>
              </a:rPr>
              <a:t>ประสิทธิภาพ</a:t>
            </a:r>
            <a:endParaRPr lang="en-US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7" name="Text Box 52"/>
          <p:cNvSpPr txBox="1">
            <a:spLocks noChangeArrowheads="1"/>
          </p:cNvSpPr>
          <p:nvPr/>
        </p:nvSpPr>
        <p:spPr bwMode="auto">
          <a:xfrm>
            <a:off x="6513864" y="2482530"/>
            <a:ext cx="2560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1400" b="1" dirty="0" smtClean="0">
                <a:cs typeface="Tahoma" pitchFamily="34" charset="0"/>
              </a:rPr>
              <a:t>งานตามคำรับรองฯหน่วยงาน</a:t>
            </a:r>
            <a:endParaRPr lang="th-TH" sz="1400" b="1" dirty="0">
              <a:cs typeface="Tahoma" pitchFamily="34" charset="0"/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8105482" y="2911157"/>
            <a:ext cx="182880" cy="142876"/>
          </a:xfrm>
          <a:prstGeom prst="roundRect">
            <a:avLst/>
          </a:prstGeom>
          <a:solidFill>
            <a:srgbClr val="CC66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0" name="Rounded Rectangle 119"/>
          <p:cNvSpPr/>
          <p:nvPr/>
        </p:nvSpPr>
        <p:spPr>
          <a:xfrm>
            <a:off x="8286776" y="3201986"/>
            <a:ext cx="182880" cy="142876"/>
          </a:xfrm>
          <a:prstGeom prst="roundRect">
            <a:avLst/>
          </a:prstGeom>
          <a:solidFill>
            <a:srgbClr val="CC66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1" name="Rounded Rectangle 120"/>
          <p:cNvSpPr/>
          <p:nvPr/>
        </p:nvSpPr>
        <p:spPr>
          <a:xfrm>
            <a:off x="8245186" y="3587437"/>
            <a:ext cx="182880" cy="142876"/>
          </a:xfrm>
          <a:prstGeom prst="roundRect">
            <a:avLst/>
          </a:prstGeom>
          <a:solidFill>
            <a:srgbClr val="CC66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2" name="Rounded Rectangle 121"/>
          <p:cNvSpPr/>
          <p:nvPr/>
        </p:nvSpPr>
        <p:spPr>
          <a:xfrm>
            <a:off x="8624918" y="3587437"/>
            <a:ext cx="182880" cy="142876"/>
          </a:xfrm>
          <a:prstGeom prst="roundRect">
            <a:avLst/>
          </a:prstGeom>
          <a:solidFill>
            <a:srgbClr val="CC66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3" name="Rounded Rectangle 122"/>
          <p:cNvSpPr/>
          <p:nvPr/>
        </p:nvSpPr>
        <p:spPr>
          <a:xfrm>
            <a:off x="8072462" y="3908743"/>
            <a:ext cx="182880" cy="142876"/>
          </a:xfrm>
          <a:prstGeom prst="roundRect">
            <a:avLst/>
          </a:prstGeom>
          <a:solidFill>
            <a:srgbClr val="CC66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4" name="Rounded Rectangle 123"/>
          <p:cNvSpPr/>
          <p:nvPr/>
        </p:nvSpPr>
        <p:spPr>
          <a:xfrm>
            <a:off x="8489980" y="3903666"/>
            <a:ext cx="182880" cy="142876"/>
          </a:xfrm>
          <a:prstGeom prst="roundRect">
            <a:avLst/>
          </a:prstGeom>
          <a:solidFill>
            <a:srgbClr val="CC66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5" name="Rounded Rectangle 124"/>
          <p:cNvSpPr/>
          <p:nvPr/>
        </p:nvSpPr>
        <p:spPr>
          <a:xfrm>
            <a:off x="7870534" y="3587437"/>
            <a:ext cx="182880" cy="142876"/>
          </a:xfrm>
          <a:prstGeom prst="roundRect">
            <a:avLst/>
          </a:prstGeom>
          <a:solidFill>
            <a:srgbClr val="CC66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6" name="Rounded Rectangle 125"/>
          <p:cNvSpPr/>
          <p:nvPr/>
        </p:nvSpPr>
        <p:spPr>
          <a:xfrm>
            <a:off x="8461086" y="2911158"/>
            <a:ext cx="182880" cy="142876"/>
          </a:xfrm>
          <a:prstGeom prst="roundRect">
            <a:avLst/>
          </a:prstGeom>
          <a:solidFill>
            <a:srgbClr val="CC66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28" name="Straight Arrow Connector 127"/>
          <p:cNvCxnSpPr/>
          <p:nvPr/>
        </p:nvCxnSpPr>
        <p:spPr>
          <a:xfrm flipH="1">
            <a:off x="3544250" y="3441068"/>
            <a:ext cx="365760" cy="8256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AutoShape 11"/>
          <p:cNvSpPr>
            <a:spLocks noChangeArrowheads="1"/>
          </p:cNvSpPr>
          <p:nvPr/>
        </p:nvSpPr>
        <p:spPr bwMode="auto">
          <a:xfrm>
            <a:off x="1571604" y="3592514"/>
            <a:ext cx="1889136" cy="400366"/>
          </a:xfrm>
          <a:prstGeom prst="flowChartAlternateProcess">
            <a:avLst/>
          </a:prstGeom>
          <a:solidFill>
            <a:srgbClr val="B7FFD8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82479" tIns="41239" rIns="82479" bIns="41239" anchor="ctr"/>
          <a:lstStyle/>
          <a:p>
            <a:pPr marL="114300" indent="-114300" defTabSz="8255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ตามกฎกระทรวงแบ่งส่วนราชการกรมอนามัย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3975112" y="2851848"/>
            <a:ext cx="2286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บทบาท หน้าที่ของหน่วยงานที่สนับสนุน</a:t>
            </a:r>
            <a:br>
              <a:rPr lang="th-TH" sz="1600" b="1" dirty="0" smtClean="0">
                <a:latin typeface="Tahoma" pitchFamily="34" charset="0"/>
                <a:cs typeface="Tahoma" pitchFamily="34" charset="0"/>
              </a:rPr>
            </a:b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การบรรลุเป้าหมายตามยุทธศาสตร์ของกรม</a:t>
            </a:r>
          </a:p>
        </p:txBody>
      </p:sp>
      <p:sp>
        <p:nvSpPr>
          <p:cNvPr id="132" name="Oval 31"/>
          <p:cNvSpPr>
            <a:spLocks noChangeArrowheads="1"/>
          </p:cNvSpPr>
          <p:nvPr/>
        </p:nvSpPr>
        <p:spPr bwMode="auto">
          <a:xfrm>
            <a:off x="3109902" y="4286256"/>
            <a:ext cx="3849098" cy="53974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2400" b="1" dirty="0">
                <a:solidFill>
                  <a:schemeClr val="bg1"/>
                </a:solidFill>
                <a:effectLst/>
                <a:latin typeface="Tahoma" pitchFamily="34" charset="0"/>
                <a:cs typeface="Tahoma" pitchFamily="34" charset="0"/>
              </a:rPr>
              <a:t>ตัวชี้วัดใน</a:t>
            </a:r>
            <a:r>
              <a:rPr lang="th-TH" sz="2400" b="1" dirty="0" smtClean="0">
                <a:solidFill>
                  <a:schemeClr val="bg1"/>
                </a:solidFill>
                <a:effectLst/>
                <a:latin typeface="Tahoma" pitchFamily="34" charset="0"/>
                <a:cs typeface="Tahoma" pitchFamily="34" charset="0"/>
              </a:rPr>
              <a:t>ระดับหน่วยงาน</a:t>
            </a:r>
            <a:endParaRPr lang="th-TH" sz="2400" b="1" dirty="0">
              <a:solidFill>
                <a:schemeClr val="bg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" name="AutoShape 32"/>
          <p:cNvSpPr>
            <a:spLocks noChangeArrowheads="1"/>
          </p:cNvSpPr>
          <p:nvPr/>
        </p:nvSpPr>
        <p:spPr bwMode="auto">
          <a:xfrm rot="16200000" flipH="1">
            <a:off x="2650370" y="3650409"/>
            <a:ext cx="577851" cy="1071671"/>
          </a:xfrm>
          <a:custGeom>
            <a:avLst/>
            <a:gdLst>
              <a:gd name="G0" fmla="+- 529249 0 0"/>
              <a:gd name="G1" fmla="+- -5835592 0 0"/>
              <a:gd name="G2" fmla="+- 529249 0 -5835592"/>
              <a:gd name="G3" fmla="+- 10800 0 0"/>
              <a:gd name="G4" fmla="+- 0 0 529249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958 0 0"/>
              <a:gd name="G9" fmla="+- 0 0 -5835592"/>
              <a:gd name="G10" fmla="+- 5958 0 2700"/>
              <a:gd name="G11" fmla="cos G10 529249"/>
              <a:gd name="G12" fmla="sin G10 529249"/>
              <a:gd name="G13" fmla="cos 13500 529249"/>
              <a:gd name="G14" fmla="sin 13500 529249"/>
              <a:gd name="G15" fmla="+- G11 10800 0"/>
              <a:gd name="G16" fmla="+- G12 10800 0"/>
              <a:gd name="G17" fmla="+- G13 10800 0"/>
              <a:gd name="G18" fmla="+- G14 10800 0"/>
              <a:gd name="G19" fmla="*/ 5958 1 2"/>
              <a:gd name="G20" fmla="+- G19 5400 0"/>
              <a:gd name="G21" fmla="cos G20 529249"/>
              <a:gd name="G22" fmla="sin G20 529249"/>
              <a:gd name="G23" fmla="+- G21 10800 0"/>
              <a:gd name="G24" fmla="+- G12 G23 G22"/>
              <a:gd name="G25" fmla="+- G22 G23 G11"/>
              <a:gd name="G26" fmla="cos 10800 529249"/>
              <a:gd name="G27" fmla="sin 10800 529249"/>
              <a:gd name="G28" fmla="cos 5958 529249"/>
              <a:gd name="G29" fmla="sin 5958 529249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835592"/>
              <a:gd name="G36" fmla="sin G34 -5835592"/>
              <a:gd name="G37" fmla="+/ -5835592 529249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958 G39"/>
              <a:gd name="G43" fmla="sin 5958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9014 w 21600"/>
              <a:gd name="T5" fmla="*/ 3788 h 21600"/>
              <a:gd name="T6" fmla="*/ 10939 w 21600"/>
              <a:gd name="T7" fmla="*/ 2422 h 21600"/>
              <a:gd name="T8" fmla="*/ 15331 w 21600"/>
              <a:gd name="T9" fmla="*/ 6931 h 21600"/>
              <a:gd name="T10" fmla="*/ 24166 w 21600"/>
              <a:gd name="T11" fmla="*/ 12696 h 21600"/>
              <a:gd name="T12" fmla="*/ 18375 w 21600"/>
              <a:gd name="T13" fmla="*/ 17047 h 21600"/>
              <a:gd name="T14" fmla="*/ 14025 w 21600"/>
              <a:gd name="T15" fmla="*/ 1125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698" y="11636"/>
                </a:moveTo>
                <a:cubicBezTo>
                  <a:pt x="16738" y="11359"/>
                  <a:pt x="16758" y="11080"/>
                  <a:pt x="16758" y="10800"/>
                </a:cubicBezTo>
                <a:cubicBezTo>
                  <a:pt x="16758" y="7548"/>
                  <a:pt x="14150" y="4897"/>
                  <a:pt x="10899" y="4842"/>
                </a:cubicBezTo>
                <a:lnTo>
                  <a:pt x="10980" y="1"/>
                </a:lnTo>
                <a:cubicBezTo>
                  <a:pt x="16873" y="99"/>
                  <a:pt x="21600" y="4905"/>
                  <a:pt x="21600" y="10800"/>
                </a:cubicBezTo>
                <a:cubicBezTo>
                  <a:pt x="21600" y="11307"/>
                  <a:pt x="21564" y="11814"/>
                  <a:pt x="21492" y="12317"/>
                </a:cubicBezTo>
                <a:lnTo>
                  <a:pt x="24166" y="12696"/>
                </a:lnTo>
                <a:lnTo>
                  <a:pt x="18375" y="17047"/>
                </a:lnTo>
                <a:lnTo>
                  <a:pt x="14025" y="11257"/>
                </a:lnTo>
                <a:lnTo>
                  <a:pt x="16698" y="11636"/>
                </a:lnTo>
                <a:close/>
              </a:path>
            </a:pathLst>
          </a:custGeom>
          <a:solidFill>
            <a:srgbClr val="0066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sz="3600"/>
          </a:p>
        </p:txBody>
      </p:sp>
      <p:sp>
        <p:nvSpPr>
          <p:cNvPr id="134" name="AutoShape 33"/>
          <p:cNvSpPr>
            <a:spLocks noChangeArrowheads="1"/>
          </p:cNvSpPr>
          <p:nvPr/>
        </p:nvSpPr>
        <p:spPr bwMode="auto">
          <a:xfrm rot="5400000">
            <a:off x="6810066" y="3573068"/>
            <a:ext cx="511459" cy="1200669"/>
          </a:xfrm>
          <a:custGeom>
            <a:avLst/>
            <a:gdLst>
              <a:gd name="G0" fmla="+- -147558 0 0"/>
              <a:gd name="G1" fmla="+- -5835592 0 0"/>
              <a:gd name="G2" fmla="+- -147558 0 -5835592"/>
              <a:gd name="G3" fmla="+- 10800 0 0"/>
              <a:gd name="G4" fmla="+- 0 0 -14755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803 0 0"/>
              <a:gd name="G9" fmla="+- 0 0 -5835592"/>
              <a:gd name="G10" fmla="+- 5803 0 2700"/>
              <a:gd name="G11" fmla="cos G10 -147558"/>
              <a:gd name="G12" fmla="sin G10 -147558"/>
              <a:gd name="G13" fmla="cos 13500 -147558"/>
              <a:gd name="G14" fmla="sin 13500 -147558"/>
              <a:gd name="G15" fmla="+- G11 10800 0"/>
              <a:gd name="G16" fmla="+- G12 10800 0"/>
              <a:gd name="G17" fmla="+- G13 10800 0"/>
              <a:gd name="G18" fmla="+- G14 10800 0"/>
              <a:gd name="G19" fmla="*/ 5803 1 2"/>
              <a:gd name="G20" fmla="+- G19 5400 0"/>
              <a:gd name="G21" fmla="cos G20 -147558"/>
              <a:gd name="G22" fmla="sin G20 -147558"/>
              <a:gd name="G23" fmla="+- G21 10800 0"/>
              <a:gd name="G24" fmla="+- G12 G23 G22"/>
              <a:gd name="G25" fmla="+- G22 G23 G11"/>
              <a:gd name="G26" fmla="cos 10800 -147558"/>
              <a:gd name="G27" fmla="sin 10800 -147558"/>
              <a:gd name="G28" fmla="cos 5803 -147558"/>
              <a:gd name="G29" fmla="sin 5803 -14755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835592"/>
              <a:gd name="G36" fmla="sin G34 -5835592"/>
              <a:gd name="G37" fmla="+/ -5835592 -14755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803 G39"/>
              <a:gd name="G43" fmla="sin 5803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349 w 21600"/>
              <a:gd name="T5" fmla="*/ 3077 h 21600"/>
              <a:gd name="T6" fmla="*/ 10938 w 21600"/>
              <a:gd name="T7" fmla="*/ 2499 h 21600"/>
              <a:gd name="T8" fmla="*/ 14856 w 21600"/>
              <a:gd name="T9" fmla="*/ 6650 h 21600"/>
              <a:gd name="T10" fmla="*/ 24289 w 21600"/>
              <a:gd name="T11" fmla="*/ 10269 h 21600"/>
              <a:gd name="T12" fmla="*/ 19300 w 21600"/>
              <a:gd name="T13" fmla="*/ 15668 h 21600"/>
              <a:gd name="T14" fmla="*/ 13900 w 21600"/>
              <a:gd name="T15" fmla="*/ 1067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598" y="10572"/>
                </a:moveTo>
                <a:cubicBezTo>
                  <a:pt x="16477" y="7495"/>
                  <a:pt x="13975" y="5049"/>
                  <a:pt x="10896" y="4997"/>
                </a:cubicBezTo>
                <a:lnTo>
                  <a:pt x="10980" y="1"/>
                </a:lnTo>
                <a:cubicBezTo>
                  <a:pt x="16709" y="97"/>
                  <a:pt x="21366" y="4650"/>
                  <a:pt x="21591" y="10375"/>
                </a:cubicBezTo>
                <a:lnTo>
                  <a:pt x="24289" y="10269"/>
                </a:lnTo>
                <a:lnTo>
                  <a:pt x="19300" y="15668"/>
                </a:lnTo>
                <a:lnTo>
                  <a:pt x="13900" y="10678"/>
                </a:lnTo>
                <a:lnTo>
                  <a:pt x="16598" y="10572"/>
                </a:lnTo>
                <a:close/>
              </a:path>
            </a:pathLst>
          </a:custGeom>
          <a:solidFill>
            <a:srgbClr val="0066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sz="3600"/>
          </a:p>
        </p:txBody>
      </p:sp>
      <p:sp>
        <p:nvSpPr>
          <p:cNvPr id="135" name="AutoShape 35"/>
          <p:cNvSpPr>
            <a:spLocks noChangeArrowheads="1"/>
          </p:cNvSpPr>
          <p:nvPr/>
        </p:nvSpPr>
        <p:spPr bwMode="auto">
          <a:xfrm>
            <a:off x="5013413" y="4057653"/>
            <a:ext cx="287764" cy="374650"/>
          </a:xfrm>
          <a:prstGeom prst="downArrow">
            <a:avLst>
              <a:gd name="adj1" fmla="val 58241"/>
              <a:gd name="adj2" fmla="val 91117"/>
            </a:avLst>
          </a:prstGeom>
          <a:solidFill>
            <a:srgbClr val="0066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sz="3600"/>
          </a:p>
        </p:txBody>
      </p:sp>
      <p:cxnSp>
        <p:nvCxnSpPr>
          <p:cNvPr id="136" name="Straight Arrow Connector 135"/>
          <p:cNvCxnSpPr/>
          <p:nvPr/>
        </p:nvCxnSpPr>
        <p:spPr>
          <a:xfrm rot="16200000" flipV="1">
            <a:off x="4861880" y="2496496"/>
            <a:ext cx="420372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Arc 139"/>
          <p:cNvSpPr/>
          <p:nvPr/>
        </p:nvSpPr>
        <p:spPr>
          <a:xfrm rot="4368985">
            <a:off x="8279754" y="2071678"/>
            <a:ext cx="785818" cy="714380"/>
          </a:xfrm>
          <a:prstGeom prst="arc">
            <a:avLst>
              <a:gd name="adj1" fmla="val 14852470"/>
              <a:gd name="adj2" fmla="val 0"/>
            </a:avLst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1" name="AutoShape 29"/>
          <p:cNvSpPr>
            <a:spLocks noChangeArrowheads="1"/>
          </p:cNvSpPr>
          <p:nvPr/>
        </p:nvSpPr>
        <p:spPr bwMode="auto">
          <a:xfrm>
            <a:off x="5630870" y="5100972"/>
            <a:ext cx="1428760" cy="7315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lIns="0" rIns="0" anchor="ctr"/>
          <a:lstStyle/>
          <a:p>
            <a:pPr algn="ctr"/>
            <a:r>
              <a:rPr lang="th-TH" sz="1400" b="1" dirty="0" smtClean="0">
                <a:effectLst/>
                <a:latin typeface="Tahoma" pitchFamily="34" charset="0"/>
                <a:cs typeface="Tahoma" pitchFamily="34" charset="0"/>
              </a:rPr>
              <a:t>งานสนับสนุน </a:t>
            </a:r>
          </a:p>
          <a:p>
            <a:pPr algn="ctr"/>
            <a:r>
              <a:rPr lang="th-TH" sz="1400" b="1" dirty="0" smtClean="0">
                <a:effectLst/>
                <a:latin typeface="Tahoma" pitchFamily="34" charset="0"/>
                <a:cs typeface="Tahoma" pitchFamily="34" charset="0"/>
              </a:rPr>
              <a:t>ของหน่วยงาน</a:t>
            </a:r>
            <a:endParaRPr lang="th-TH" sz="1400" b="1" dirty="0"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51" name="Bent Arrow 150"/>
          <p:cNvSpPr/>
          <p:nvPr/>
        </p:nvSpPr>
        <p:spPr>
          <a:xfrm rot="10800000">
            <a:off x="6862779" y="5854975"/>
            <a:ext cx="770820" cy="768096"/>
          </a:xfrm>
          <a:prstGeom prst="bentArrow">
            <a:avLst>
              <a:gd name="adj1" fmla="val 13013"/>
              <a:gd name="adj2" fmla="val 21007"/>
              <a:gd name="adj3" fmla="val 15482"/>
              <a:gd name="adj4" fmla="val 85500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152" name="Bent Arrow 151"/>
          <p:cNvSpPr/>
          <p:nvPr/>
        </p:nvSpPr>
        <p:spPr>
          <a:xfrm rot="10544345">
            <a:off x="5884397" y="5817255"/>
            <a:ext cx="457200" cy="457200"/>
          </a:xfrm>
          <a:prstGeom prst="bentArrow">
            <a:avLst>
              <a:gd name="adj1" fmla="val 13013"/>
              <a:gd name="adj2" fmla="val 21007"/>
              <a:gd name="adj3" fmla="val 15482"/>
              <a:gd name="adj4" fmla="val 85500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153" name="Bent Arrow 152"/>
          <p:cNvSpPr/>
          <p:nvPr/>
        </p:nvSpPr>
        <p:spPr>
          <a:xfrm rot="10544345" flipH="1">
            <a:off x="2092081" y="5834565"/>
            <a:ext cx="768096" cy="768096"/>
          </a:xfrm>
          <a:prstGeom prst="bentArrow">
            <a:avLst>
              <a:gd name="adj1" fmla="val 13013"/>
              <a:gd name="adj2" fmla="val 21007"/>
              <a:gd name="adj3" fmla="val 15482"/>
              <a:gd name="adj4" fmla="val 85500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154" name="Bent Arrow 153"/>
          <p:cNvSpPr/>
          <p:nvPr/>
        </p:nvSpPr>
        <p:spPr>
          <a:xfrm rot="11136132" flipH="1">
            <a:off x="3593093" y="5802807"/>
            <a:ext cx="457200" cy="457200"/>
          </a:xfrm>
          <a:prstGeom prst="bentArrow">
            <a:avLst>
              <a:gd name="adj1" fmla="val 13013"/>
              <a:gd name="adj2" fmla="val 21007"/>
              <a:gd name="adj3" fmla="val 15482"/>
              <a:gd name="adj4" fmla="val 85500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91" name="5-Point Star 90"/>
          <p:cNvSpPr/>
          <p:nvPr/>
        </p:nvSpPr>
        <p:spPr>
          <a:xfrm>
            <a:off x="40944" y="-24"/>
            <a:ext cx="642910" cy="642942"/>
          </a:xfrm>
          <a:prstGeom prst="star5">
            <a:avLst/>
          </a:prstGeom>
          <a:solidFill>
            <a:srgbClr val="FF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FF0000"/>
                </a:solidFill>
              </a:rPr>
              <a:t>1</a:t>
            </a:r>
            <a:endParaRPr lang="th-TH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983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28"/>
          <p:cNvSpPr>
            <a:spLocks noChangeArrowheads="1"/>
          </p:cNvSpPr>
          <p:nvPr/>
        </p:nvSpPr>
        <p:spPr bwMode="auto">
          <a:xfrm>
            <a:off x="214282" y="109538"/>
            <a:ext cx="3562352" cy="1533512"/>
          </a:xfrm>
          <a:prstGeom prst="ellipse">
            <a:avLst/>
          </a:prstGeom>
          <a:solidFill>
            <a:srgbClr val="F9CFA5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957C63">
                <a:alpha val="50000"/>
              </a:srgbClr>
            </a:prstShdw>
          </a:effectLst>
        </p:spPr>
        <p:txBody>
          <a:bodyPr wrap="none" anchor="ctr"/>
          <a:lstStyle/>
          <a:p>
            <a:endParaRPr lang="th-TH" sz="1800"/>
          </a:p>
        </p:txBody>
      </p:sp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3941746" y="4500570"/>
            <a:ext cx="37798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2000" b="1" dirty="0">
                <a:latin typeface="Angsana New" pitchFamily="18" charset="-34"/>
              </a:rPr>
              <a:t>คนกรม</a:t>
            </a:r>
            <a:r>
              <a:rPr lang="th-TH" sz="2000" b="1" dirty="0" smtClean="0">
                <a:latin typeface="Angsana New" pitchFamily="18" charset="-34"/>
              </a:rPr>
              <a:t>อนามัยรู้ </a:t>
            </a:r>
            <a:r>
              <a:rPr lang="th-TH" sz="2000" b="1" dirty="0">
                <a:latin typeface="Angsana New" pitchFamily="18" charset="-34"/>
              </a:rPr>
              <a:t>/เข้าใจ และร่วมดำเนินการ</a:t>
            </a:r>
          </a:p>
        </p:txBody>
      </p:sp>
      <p:sp>
        <p:nvSpPr>
          <p:cNvPr id="159756" name="Text Box 12"/>
          <p:cNvSpPr txBox="1">
            <a:spLocks noChangeArrowheads="1"/>
          </p:cNvSpPr>
          <p:nvPr/>
        </p:nvSpPr>
        <p:spPr bwMode="auto">
          <a:xfrm>
            <a:off x="4559323" y="571480"/>
            <a:ext cx="3311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2000" b="1" dirty="0">
                <a:cs typeface="Tahoma" pitchFamily="34" charset="0"/>
              </a:rPr>
              <a:t>ยุทธศาสตร์กรมอนามัย</a:t>
            </a:r>
          </a:p>
        </p:txBody>
      </p:sp>
      <p:sp>
        <p:nvSpPr>
          <p:cNvPr id="159757" name="Text Box 13"/>
          <p:cNvSpPr txBox="1">
            <a:spLocks noChangeArrowheads="1"/>
          </p:cNvSpPr>
          <p:nvPr/>
        </p:nvSpPr>
        <p:spPr bwMode="auto">
          <a:xfrm>
            <a:off x="285720" y="2376066"/>
            <a:ext cx="34924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1600" b="1" dirty="0" smtClean="0">
                <a:cs typeface="Tahoma" pitchFamily="34" charset="0"/>
              </a:rPr>
              <a:t>ยุทธศาสตร์กลุ่มพัฒนาระบบบริหาร</a:t>
            </a:r>
            <a:endParaRPr lang="th-TH" sz="1600" b="1" dirty="0">
              <a:cs typeface="Tahoma" pitchFamily="34" charset="0"/>
            </a:endParaRPr>
          </a:p>
        </p:txBody>
      </p:sp>
      <p:sp>
        <p:nvSpPr>
          <p:cNvPr id="159762" name="Text Box 18"/>
          <p:cNvSpPr txBox="1">
            <a:spLocks noChangeArrowheads="1"/>
          </p:cNvSpPr>
          <p:nvPr/>
        </p:nvSpPr>
        <p:spPr bwMode="auto">
          <a:xfrm>
            <a:off x="4429124" y="4143380"/>
            <a:ext cx="18573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2200" b="1" dirty="0">
                <a:latin typeface="Angsana New" pitchFamily="18" charset="-34"/>
              </a:rPr>
              <a:t>เป้าประสงค์ </a:t>
            </a:r>
          </a:p>
        </p:txBody>
      </p:sp>
      <p:sp>
        <p:nvSpPr>
          <p:cNvPr id="159767" name="Text Box 23"/>
          <p:cNvSpPr txBox="1">
            <a:spLocks noChangeArrowheads="1"/>
          </p:cNvSpPr>
          <p:nvPr/>
        </p:nvSpPr>
        <p:spPr bwMode="auto">
          <a:xfrm>
            <a:off x="3929058" y="5103827"/>
            <a:ext cx="38703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2000" b="1" dirty="0" smtClean="0"/>
              <a:t>ภาคีเครือข่าย สามารถทำงานได้</a:t>
            </a:r>
            <a:endParaRPr lang="th-TH" sz="2000" b="1" dirty="0"/>
          </a:p>
        </p:txBody>
      </p:sp>
      <p:sp>
        <p:nvSpPr>
          <p:cNvPr id="159769" name="Text Box 25"/>
          <p:cNvSpPr txBox="1">
            <a:spLocks noChangeArrowheads="1"/>
          </p:cNvSpPr>
          <p:nvPr/>
        </p:nvSpPr>
        <p:spPr bwMode="auto">
          <a:xfrm>
            <a:off x="3929058" y="5672096"/>
            <a:ext cx="30067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2000" b="1" dirty="0" smtClean="0"/>
              <a:t>มีกระบวนการทำงานที่มี</a:t>
            </a:r>
            <a:r>
              <a:rPr lang="th-TH" sz="2000" b="1" dirty="0"/>
              <a:t>ประสิทธิภาพ</a:t>
            </a:r>
          </a:p>
        </p:txBody>
      </p:sp>
      <p:sp>
        <p:nvSpPr>
          <p:cNvPr id="159771" name="Text Box 27"/>
          <p:cNvSpPr txBox="1">
            <a:spLocks noChangeArrowheads="1"/>
          </p:cNvSpPr>
          <p:nvPr/>
        </p:nvSpPr>
        <p:spPr bwMode="auto">
          <a:xfrm>
            <a:off x="285720" y="285728"/>
            <a:ext cx="34290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1800" dirty="0" smtClean="0">
                <a:cs typeface="Tahoma" pitchFamily="34" charset="0"/>
              </a:rPr>
              <a:t>ความเชื่อมโยงระหว่าง</a:t>
            </a:r>
            <a:r>
              <a:rPr lang="th-TH" sz="1800" dirty="0">
                <a:cs typeface="Tahoma" pitchFamily="34" charset="0"/>
              </a:rPr>
              <a:t>แผน</a:t>
            </a:r>
            <a:r>
              <a:rPr lang="th-TH" sz="1800" dirty="0" smtClean="0">
                <a:cs typeface="Tahoma" pitchFamily="34" charset="0"/>
              </a:rPr>
              <a:t>ยุทธศาสตร์กรมอนามัยกับยุทธศาสตร์กลุ่มพัฒนาระบบบริหาร </a:t>
            </a:r>
            <a:endParaRPr lang="en-US" sz="1800" dirty="0">
              <a:cs typeface="Tahom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4348" y="1214422"/>
            <a:ext cx="2571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>
                <a:latin typeface="Tahoma" pitchFamily="34" charset="0"/>
                <a:cs typeface="Tahoma" pitchFamily="34" charset="0"/>
              </a:rPr>
              <a:t>(เราอยู่ส่วนไหนของกรม)</a:t>
            </a:r>
            <a:endParaRPr lang="th-TH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Text Box 25"/>
          <p:cNvSpPr txBox="1">
            <a:spLocks noChangeArrowheads="1"/>
          </p:cNvSpPr>
          <p:nvPr/>
        </p:nvSpPr>
        <p:spPr bwMode="auto">
          <a:xfrm>
            <a:off x="3935402" y="6243600"/>
            <a:ext cx="30067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2000" b="1" dirty="0" smtClean="0"/>
              <a:t>คน </a:t>
            </a:r>
            <a:r>
              <a:rPr lang="th-TH" sz="2000" b="1" dirty="0" err="1" smtClean="0"/>
              <a:t>กพร.</a:t>
            </a:r>
            <a:r>
              <a:rPr lang="th-TH" sz="2000" b="1" dirty="0" smtClean="0"/>
              <a:t>ต้องเก่ง ดี และมีความสุข</a:t>
            </a:r>
            <a:endParaRPr lang="th-TH" sz="2000" b="1" dirty="0"/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3997325" y="1263654"/>
            <a:ext cx="4751388" cy="2736850"/>
          </a:xfrm>
          <a:prstGeom prst="rect">
            <a:avLst/>
          </a:prstGeom>
          <a:solidFill>
            <a:srgbClr val="D0E565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D893D">
                <a:alpha val="50000"/>
              </a:srgbClr>
            </a:prstShdw>
          </a:effectLst>
        </p:spPr>
        <p:txBody>
          <a:bodyPr wrap="none" anchor="ctr"/>
          <a:lstStyle/>
          <a:p>
            <a:endParaRPr lang="th-TH" sz="1800"/>
          </a:p>
        </p:txBody>
      </p:sp>
      <p:sp>
        <p:nvSpPr>
          <p:cNvPr id="33" name="Line 6"/>
          <p:cNvSpPr>
            <a:spLocks noChangeShapeType="1"/>
          </p:cNvSpPr>
          <p:nvPr/>
        </p:nvSpPr>
        <p:spPr bwMode="auto">
          <a:xfrm>
            <a:off x="3997325" y="2632079"/>
            <a:ext cx="4679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th-TH" sz="1800"/>
          </a:p>
        </p:txBody>
      </p:sp>
      <p:sp>
        <p:nvSpPr>
          <p:cNvPr id="34" name="Line 7"/>
          <p:cNvSpPr>
            <a:spLocks noChangeShapeType="1"/>
          </p:cNvSpPr>
          <p:nvPr/>
        </p:nvSpPr>
        <p:spPr bwMode="auto">
          <a:xfrm>
            <a:off x="4022725" y="3279779"/>
            <a:ext cx="4679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th-TH" sz="1800"/>
          </a:p>
        </p:txBody>
      </p:sp>
      <p:sp>
        <p:nvSpPr>
          <p:cNvPr id="35" name="Line 8"/>
          <p:cNvSpPr>
            <a:spLocks noChangeShapeType="1"/>
          </p:cNvSpPr>
          <p:nvPr/>
        </p:nvSpPr>
        <p:spPr bwMode="auto">
          <a:xfrm>
            <a:off x="4068763" y="1911354"/>
            <a:ext cx="4679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th-TH" sz="1800"/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5651500" y="1406529"/>
            <a:ext cx="1366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2000"/>
              <a:t>ประชาชน</a:t>
            </a:r>
          </a:p>
        </p:txBody>
      </p:sp>
      <p:sp>
        <p:nvSpPr>
          <p:cNvPr id="37" name="Text Box 39"/>
          <p:cNvSpPr txBox="1">
            <a:spLocks noChangeArrowheads="1"/>
          </p:cNvSpPr>
          <p:nvPr/>
        </p:nvSpPr>
        <p:spPr bwMode="auto">
          <a:xfrm>
            <a:off x="5148263" y="2774954"/>
            <a:ext cx="34242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2000" dirty="0"/>
              <a:t>กระบวนการทำงานของกรม คือ</a:t>
            </a:r>
            <a:r>
              <a:rPr lang="th-TH" sz="2000" dirty="0" smtClean="0"/>
              <a:t>ระบบงานต่าง </a:t>
            </a:r>
            <a:r>
              <a:rPr lang="th-TH" sz="2000" dirty="0"/>
              <a:t>ๆ </a:t>
            </a:r>
          </a:p>
        </p:txBody>
      </p:sp>
      <p:sp>
        <p:nvSpPr>
          <p:cNvPr id="38" name="Text Box 40"/>
          <p:cNvSpPr txBox="1">
            <a:spLocks noChangeArrowheads="1"/>
          </p:cNvSpPr>
          <p:nvPr/>
        </p:nvSpPr>
        <p:spPr bwMode="auto">
          <a:xfrm>
            <a:off x="5437188" y="3429004"/>
            <a:ext cx="2735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2000"/>
              <a:t>หน่วยงานในกรมอนามัย</a:t>
            </a:r>
          </a:p>
        </p:txBody>
      </p:sp>
      <p:sp>
        <p:nvSpPr>
          <p:cNvPr id="39" name="Text Box 41"/>
          <p:cNvSpPr txBox="1">
            <a:spLocks noChangeArrowheads="1"/>
          </p:cNvSpPr>
          <p:nvPr/>
        </p:nvSpPr>
        <p:spPr bwMode="auto">
          <a:xfrm>
            <a:off x="4067175" y="2105029"/>
            <a:ext cx="1138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2000" b="1"/>
              <a:t>ภาคี/เครือข่าย</a:t>
            </a:r>
          </a:p>
        </p:txBody>
      </p:sp>
      <p:sp>
        <p:nvSpPr>
          <p:cNvPr id="40" name="Text Box 42"/>
          <p:cNvSpPr txBox="1">
            <a:spLocks noChangeArrowheads="1"/>
          </p:cNvSpPr>
          <p:nvPr/>
        </p:nvSpPr>
        <p:spPr bwMode="auto">
          <a:xfrm>
            <a:off x="5291138" y="2127254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2000"/>
              <a:t>ส่วนราชการนอกกรม  อปท. สสจ. สสอ.</a:t>
            </a:r>
          </a:p>
        </p:txBody>
      </p:sp>
      <p:sp>
        <p:nvSpPr>
          <p:cNvPr id="41" name="Text Box 48"/>
          <p:cNvSpPr txBox="1">
            <a:spLocks noChangeArrowheads="1"/>
          </p:cNvSpPr>
          <p:nvPr/>
        </p:nvSpPr>
        <p:spPr bwMode="auto">
          <a:xfrm>
            <a:off x="4067175" y="3429004"/>
            <a:ext cx="1222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2000" b="1"/>
              <a:t>พัฒนาองค์กร</a:t>
            </a:r>
          </a:p>
        </p:txBody>
      </p:sp>
      <p:sp>
        <p:nvSpPr>
          <p:cNvPr id="42" name="Text Box 49"/>
          <p:cNvSpPr txBox="1">
            <a:spLocks noChangeArrowheads="1"/>
          </p:cNvSpPr>
          <p:nvPr/>
        </p:nvSpPr>
        <p:spPr bwMode="auto">
          <a:xfrm>
            <a:off x="4081463" y="1406529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2000" b="1"/>
              <a:t>ผู้รับบริการ</a:t>
            </a:r>
          </a:p>
        </p:txBody>
      </p:sp>
      <p:sp>
        <p:nvSpPr>
          <p:cNvPr id="43" name="Rectangle 50"/>
          <p:cNvSpPr>
            <a:spLocks noChangeArrowheads="1"/>
          </p:cNvSpPr>
          <p:nvPr/>
        </p:nvSpPr>
        <p:spPr bwMode="auto">
          <a:xfrm>
            <a:off x="4073525" y="2760666"/>
            <a:ext cx="1038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 b="1"/>
              <a:t>กระบวนการ</a:t>
            </a:r>
            <a:endParaRPr lang="en-US" sz="2000" b="1"/>
          </a:p>
        </p:txBody>
      </p:sp>
      <p:sp>
        <p:nvSpPr>
          <p:cNvPr id="44" name="Text Box 52"/>
          <p:cNvSpPr txBox="1">
            <a:spLocks noChangeArrowheads="1"/>
          </p:cNvSpPr>
          <p:nvPr/>
        </p:nvSpPr>
        <p:spPr bwMode="auto">
          <a:xfrm>
            <a:off x="5848367" y="996954"/>
            <a:ext cx="1152525" cy="366712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1800" b="1" dirty="0">
                <a:cs typeface="Tahoma" pitchFamily="34" charset="0"/>
              </a:rPr>
              <a:t>วิสัยทัศน์</a:t>
            </a:r>
          </a:p>
        </p:txBody>
      </p:sp>
      <p:sp>
        <p:nvSpPr>
          <p:cNvPr id="45" name="Rectangle 23"/>
          <p:cNvSpPr>
            <a:spLocks noChangeArrowheads="1"/>
          </p:cNvSpPr>
          <p:nvPr/>
        </p:nvSpPr>
        <p:spPr bwMode="auto">
          <a:xfrm>
            <a:off x="519107" y="4357694"/>
            <a:ext cx="3311525" cy="2357437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5D995D">
                <a:alpha val="50000"/>
              </a:srgbClr>
            </a:prstShdw>
          </a:effectLst>
        </p:spPr>
        <p:txBody>
          <a:bodyPr wrap="none" anchor="ctr"/>
          <a:lstStyle/>
          <a:p>
            <a:endParaRPr lang="th-TH" sz="1800"/>
          </a:p>
        </p:txBody>
      </p:sp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590545" y="5612047"/>
            <a:ext cx="3168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th-TH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7" name="Line 25"/>
          <p:cNvSpPr>
            <a:spLocks noChangeShapeType="1"/>
          </p:cNvSpPr>
          <p:nvPr/>
        </p:nvSpPr>
        <p:spPr bwMode="auto">
          <a:xfrm>
            <a:off x="590545" y="6215082"/>
            <a:ext cx="3168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th-TH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>
            <a:off x="590545" y="4932581"/>
            <a:ext cx="3168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th-TH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9" name="Text Box 28"/>
          <p:cNvSpPr txBox="1">
            <a:spLocks noChangeArrowheads="1"/>
          </p:cNvSpPr>
          <p:nvPr/>
        </p:nvSpPr>
        <p:spPr bwMode="auto">
          <a:xfrm>
            <a:off x="1598607" y="5661025"/>
            <a:ext cx="22320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1400" dirty="0">
                <a:latin typeface="Tahoma" pitchFamily="34" charset="0"/>
                <a:cs typeface="Tahoma" pitchFamily="34" charset="0"/>
              </a:rPr>
              <a:t>กระบวนการทำงานของ </a:t>
            </a:r>
            <a:r>
              <a:rPr lang="th-TH" sz="1400" dirty="0" err="1">
                <a:latin typeface="Tahoma" pitchFamily="34" charset="0"/>
                <a:cs typeface="Tahoma" pitchFamily="34" charset="0"/>
              </a:rPr>
              <a:t>กพร.</a:t>
            </a:r>
            <a:endParaRPr lang="th-TH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" name="Text Box 29"/>
          <p:cNvSpPr txBox="1">
            <a:spLocks noChangeArrowheads="1"/>
          </p:cNvSpPr>
          <p:nvPr/>
        </p:nvSpPr>
        <p:spPr bwMode="auto">
          <a:xfrm>
            <a:off x="1643042" y="4956405"/>
            <a:ext cx="2357454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1400" dirty="0">
                <a:latin typeface="Tahoma" pitchFamily="34" charset="0"/>
                <a:cs typeface="Tahoma" pitchFamily="34" charset="0"/>
              </a:rPr>
              <a:t>หน่วยงาน  เจ้าภาพ  </a:t>
            </a:r>
            <a:endParaRPr lang="th-TH" sz="1400" dirty="0" smtClean="0"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th-TH" sz="1400" dirty="0" smtClean="0">
                <a:latin typeface="Tahoma" pitchFamily="34" charset="0"/>
                <a:cs typeface="Tahoma" pitchFamily="34" charset="0"/>
              </a:rPr>
              <a:t>ผู้บริหาร    </a:t>
            </a:r>
            <a:r>
              <a:rPr lang="th-TH" sz="1400" dirty="0" err="1" smtClean="0">
                <a:latin typeface="Tahoma" pitchFamily="34" charset="0"/>
                <a:cs typeface="Tahoma" pitchFamily="34" charset="0"/>
              </a:rPr>
              <a:t>กพร.สธ.</a:t>
            </a:r>
            <a:endParaRPr lang="th-TH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1" name="Text Box 30"/>
          <p:cNvSpPr txBox="1">
            <a:spLocks noChangeArrowheads="1"/>
          </p:cNvSpPr>
          <p:nvPr/>
        </p:nvSpPr>
        <p:spPr bwMode="auto">
          <a:xfrm>
            <a:off x="571472" y="6215082"/>
            <a:ext cx="981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th-TH" sz="1400" b="1" dirty="0" smtClean="0">
                <a:latin typeface="Tahoma" pitchFamily="34" charset="0"/>
                <a:cs typeface="Tahoma" pitchFamily="34" charset="0"/>
              </a:rPr>
              <a:t>พัฒนา</a:t>
            </a:r>
          </a:p>
          <a:p>
            <a:pPr>
              <a:spcBef>
                <a:spcPts val="0"/>
              </a:spcBef>
              <a:defRPr/>
            </a:pPr>
            <a:r>
              <a:rPr lang="th-TH" sz="1400" b="1" dirty="0" smtClean="0">
                <a:latin typeface="Tahoma" pitchFamily="34" charset="0"/>
                <a:cs typeface="Tahoma" pitchFamily="34" charset="0"/>
              </a:rPr>
              <a:t>องค์กร</a:t>
            </a:r>
            <a:endParaRPr lang="th-TH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" name="Text Box 31"/>
          <p:cNvSpPr txBox="1">
            <a:spLocks noChangeArrowheads="1"/>
          </p:cNvSpPr>
          <p:nvPr/>
        </p:nvSpPr>
        <p:spPr bwMode="auto">
          <a:xfrm>
            <a:off x="519107" y="4549983"/>
            <a:ext cx="1079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1400" b="1" dirty="0">
                <a:latin typeface="Tahoma" pitchFamily="34" charset="0"/>
                <a:cs typeface="Tahoma" pitchFamily="34" charset="0"/>
              </a:rPr>
              <a:t>ผู้รับบริการ</a:t>
            </a:r>
          </a:p>
        </p:txBody>
      </p:sp>
      <p:sp>
        <p:nvSpPr>
          <p:cNvPr id="53" name="Text Box 38"/>
          <p:cNvSpPr txBox="1">
            <a:spLocks noChangeArrowheads="1"/>
          </p:cNvSpPr>
          <p:nvPr/>
        </p:nvSpPr>
        <p:spPr bwMode="auto">
          <a:xfrm>
            <a:off x="1600195" y="4549983"/>
            <a:ext cx="13668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1400" dirty="0">
                <a:latin typeface="Tahoma" pitchFamily="34" charset="0"/>
                <a:cs typeface="Tahoma" pitchFamily="34" charset="0"/>
              </a:rPr>
              <a:t>คนกรมอนามัย</a:t>
            </a:r>
          </a:p>
        </p:txBody>
      </p:sp>
      <p:sp>
        <p:nvSpPr>
          <p:cNvPr id="54" name="Text Box 43"/>
          <p:cNvSpPr txBox="1">
            <a:spLocks noChangeArrowheads="1"/>
          </p:cNvSpPr>
          <p:nvPr/>
        </p:nvSpPr>
        <p:spPr bwMode="auto">
          <a:xfrm>
            <a:off x="531807" y="4968405"/>
            <a:ext cx="10397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th-TH" sz="1400" b="1" dirty="0">
                <a:latin typeface="Tahoma" pitchFamily="34" charset="0"/>
                <a:cs typeface="Tahoma" pitchFamily="34" charset="0"/>
              </a:rPr>
              <a:t>ภาคี</a:t>
            </a:r>
            <a:r>
              <a:rPr lang="th-TH" sz="1400" b="1" dirty="0" smtClean="0">
                <a:latin typeface="Tahoma" pitchFamily="34" charset="0"/>
                <a:cs typeface="Tahoma" pitchFamily="34" charset="0"/>
              </a:rPr>
              <a:t>/</a:t>
            </a:r>
          </a:p>
          <a:p>
            <a:pPr>
              <a:spcBef>
                <a:spcPts val="0"/>
              </a:spcBef>
              <a:defRPr/>
            </a:pPr>
            <a:r>
              <a:rPr lang="th-TH" sz="1400" b="1" dirty="0" smtClean="0">
                <a:latin typeface="Tahoma" pitchFamily="34" charset="0"/>
                <a:cs typeface="Tahoma" pitchFamily="34" charset="0"/>
              </a:rPr>
              <a:t>เครือข่าย</a:t>
            </a:r>
            <a:endParaRPr lang="th-TH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5" name="Rectangle 44"/>
          <p:cNvSpPr>
            <a:spLocks noChangeArrowheads="1"/>
          </p:cNvSpPr>
          <p:nvPr/>
        </p:nvSpPr>
        <p:spPr bwMode="auto">
          <a:xfrm>
            <a:off x="541332" y="5673725"/>
            <a:ext cx="11352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1400" b="1" dirty="0">
                <a:latin typeface="Tahoma" pitchFamily="34" charset="0"/>
                <a:cs typeface="Tahoma" pitchFamily="34" charset="0"/>
              </a:rPr>
              <a:t>กระบวนการ</a:t>
            </a:r>
            <a:endParaRPr lang="en-US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6" name="Rectangle 45"/>
          <p:cNvSpPr>
            <a:spLocks noChangeArrowheads="1"/>
          </p:cNvSpPr>
          <p:nvPr/>
        </p:nvSpPr>
        <p:spPr bwMode="auto">
          <a:xfrm>
            <a:off x="1643042" y="6335933"/>
            <a:ext cx="18501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1400" dirty="0">
                <a:latin typeface="Tahoma" pitchFamily="34" charset="0"/>
                <a:cs typeface="Tahoma" pitchFamily="34" charset="0"/>
              </a:rPr>
              <a:t>กลุ่มพัฒนาระบบบริหาร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7" name="Text Box 52"/>
          <p:cNvSpPr txBox="1">
            <a:spLocks noChangeArrowheads="1"/>
          </p:cNvSpPr>
          <p:nvPr/>
        </p:nvSpPr>
        <p:spPr bwMode="auto">
          <a:xfrm>
            <a:off x="1465233" y="4099144"/>
            <a:ext cx="1320817" cy="366712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1800" b="1" dirty="0">
                <a:cs typeface="Tahoma" pitchFamily="34" charset="0"/>
              </a:rPr>
              <a:t>วิสัยทัศน์</a:t>
            </a:r>
          </a:p>
        </p:txBody>
      </p:sp>
      <p:sp>
        <p:nvSpPr>
          <p:cNvPr id="159758" name="Line 14"/>
          <p:cNvSpPr>
            <a:spLocks noChangeShapeType="1"/>
          </p:cNvSpPr>
          <p:nvPr/>
        </p:nvSpPr>
        <p:spPr bwMode="auto">
          <a:xfrm flipV="1">
            <a:off x="3714744" y="3857628"/>
            <a:ext cx="714381" cy="14287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th-TH" sz="1800"/>
          </a:p>
        </p:txBody>
      </p:sp>
      <p:sp>
        <p:nvSpPr>
          <p:cNvPr id="159759" name="Line 15"/>
          <p:cNvSpPr>
            <a:spLocks noChangeShapeType="1"/>
          </p:cNvSpPr>
          <p:nvPr/>
        </p:nvSpPr>
        <p:spPr bwMode="auto">
          <a:xfrm flipV="1">
            <a:off x="3357554" y="3143246"/>
            <a:ext cx="1000132" cy="164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th-TH" sz="1800"/>
          </a:p>
        </p:txBody>
      </p:sp>
      <p:sp>
        <p:nvSpPr>
          <p:cNvPr id="58" name="AutoShape 6"/>
          <p:cNvSpPr>
            <a:spLocks noChangeArrowheads="1"/>
          </p:cNvSpPr>
          <p:nvPr/>
        </p:nvSpPr>
        <p:spPr bwMode="auto">
          <a:xfrm>
            <a:off x="214313" y="3000372"/>
            <a:ext cx="2857489" cy="864918"/>
          </a:xfrm>
          <a:prstGeom prst="wedgeRoundRectCallout">
            <a:avLst>
              <a:gd name="adj1" fmla="val -6611"/>
              <a:gd name="adj2" fmla="val 71310"/>
              <a:gd name="adj3" fmla="val 16667"/>
            </a:avLst>
          </a:prstGeom>
          <a:solidFill>
            <a:srgbClr val="66FF33"/>
          </a:solidFill>
          <a:ln w="9525">
            <a:solidFill>
              <a:srgbClr val="0066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th-TH" sz="1400" b="1" dirty="0" smtClean="0">
                <a:latin typeface="Tahoma" pitchFamily="34" charset="0"/>
                <a:cs typeface="Tahoma" pitchFamily="34" charset="0"/>
              </a:rPr>
              <a:t>เป็น</a:t>
            </a:r>
            <a:r>
              <a:rPr lang="th-TH" sz="1400" b="1" dirty="0">
                <a:latin typeface="Tahoma" pitchFamily="34" charset="0"/>
                <a:cs typeface="Tahoma" pitchFamily="34" charset="0"/>
              </a:rPr>
              <a:t>องค์กรแห่งการเรียนรู้</a:t>
            </a:r>
            <a:br>
              <a:rPr lang="th-TH" sz="1400" b="1" dirty="0">
                <a:latin typeface="Tahoma" pitchFamily="34" charset="0"/>
                <a:cs typeface="Tahoma" pitchFamily="34" charset="0"/>
              </a:rPr>
            </a:br>
            <a:r>
              <a:rPr lang="th-TH" sz="1400" b="1" dirty="0">
                <a:latin typeface="Tahoma" pitchFamily="34" charset="0"/>
                <a:cs typeface="Tahoma" pitchFamily="34" charset="0"/>
              </a:rPr>
              <a:t>เคียงคู่เครือข่ายกรมอนามัย </a:t>
            </a:r>
            <a:br>
              <a:rPr lang="th-TH" sz="1400" b="1" dirty="0">
                <a:latin typeface="Tahoma" pitchFamily="34" charset="0"/>
                <a:cs typeface="Tahoma" pitchFamily="34" charset="0"/>
              </a:rPr>
            </a:br>
            <a:r>
              <a:rPr lang="th-TH" sz="1400" b="1" dirty="0">
                <a:latin typeface="Tahoma" pitchFamily="34" charset="0"/>
                <a:cs typeface="Tahoma" pitchFamily="34" charset="0"/>
              </a:rPr>
              <a:t>มุ่งพัฒนาคุณภาพระบบราชการ</a:t>
            </a:r>
            <a:br>
              <a:rPr lang="th-TH" sz="1400" b="1" dirty="0">
                <a:latin typeface="Tahoma" pitchFamily="34" charset="0"/>
                <a:cs typeface="Tahoma" pitchFamily="34" charset="0"/>
              </a:rPr>
            </a:br>
            <a:r>
              <a:rPr lang="th-TH" sz="1400" b="1" dirty="0">
                <a:latin typeface="Tahoma" pitchFamily="34" charset="0"/>
                <a:cs typeface="Tahoma" pitchFamily="34" charset="0"/>
              </a:rPr>
              <a:t>เพื่อประโยชน์สุขของประชาชน</a:t>
            </a:r>
          </a:p>
        </p:txBody>
      </p:sp>
      <p:sp>
        <p:nvSpPr>
          <p:cNvPr id="59" name="Text Box 23"/>
          <p:cNvSpPr txBox="1">
            <a:spLocks noChangeArrowheads="1"/>
          </p:cNvSpPr>
          <p:nvPr/>
        </p:nvSpPr>
        <p:spPr bwMode="auto">
          <a:xfrm>
            <a:off x="7042796" y="5143512"/>
            <a:ext cx="2011680" cy="1631216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2000" b="1" dirty="0" smtClean="0"/>
              <a:t>อธิบาย </a:t>
            </a:r>
            <a:r>
              <a:rPr lang="en-US" sz="2000" b="1" dirty="0" smtClean="0"/>
              <a:t>: </a:t>
            </a:r>
            <a:endParaRPr lang="th-TH" sz="2000" b="1" dirty="0" smtClean="0"/>
          </a:p>
          <a:p>
            <a:pPr algn="ctr">
              <a:spcBef>
                <a:spcPts val="0"/>
              </a:spcBef>
              <a:defRPr/>
            </a:pPr>
            <a:r>
              <a:rPr lang="th-TH" sz="2000" b="1" dirty="0" smtClean="0"/>
              <a:t>งานตามบทบาทหน้าที่ของ </a:t>
            </a:r>
            <a:r>
              <a:rPr lang="th-TH" sz="2000" b="1" dirty="0" err="1" smtClean="0"/>
              <a:t>กพร.</a:t>
            </a:r>
            <a:r>
              <a:rPr lang="th-TH" sz="2000" b="1" dirty="0" smtClean="0"/>
              <a:t>สนับสนุนการบรรลุเป้าหมายตามยุทธศาสตร์ของกรม ในระดับล่าง</a:t>
            </a:r>
            <a:endParaRPr lang="th-TH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4738" name="Line 2"/>
          <p:cNvSpPr>
            <a:spLocks noChangeShapeType="1"/>
          </p:cNvSpPr>
          <p:nvPr/>
        </p:nvSpPr>
        <p:spPr bwMode="auto">
          <a:xfrm>
            <a:off x="0" y="2337386"/>
            <a:ext cx="9144000" cy="0"/>
          </a:xfrm>
          <a:prstGeom prst="line">
            <a:avLst/>
          </a:prstGeom>
          <a:noFill/>
          <a:ln w="19050">
            <a:solidFill>
              <a:srgbClr val="660066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524740" name="Text Box 4"/>
          <p:cNvSpPr txBox="1">
            <a:spLocks noChangeArrowheads="1"/>
          </p:cNvSpPr>
          <p:nvPr/>
        </p:nvSpPr>
        <p:spPr bwMode="auto">
          <a:xfrm>
            <a:off x="2071670" y="446961"/>
            <a:ext cx="52864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ตัวชี้วัดระดับหน่วยงาน </a:t>
            </a:r>
            <a:r>
              <a:rPr lang="th-TH" sz="2400" b="1" dirty="0" err="1" smtClean="0">
                <a:latin typeface="Tahoma" pitchFamily="34" charset="0"/>
                <a:cs typeface="Tahoma" pitchFamily="34" charset="0"/>
              </a:rPr>
              <a:t>กพร.</a:t>
            </a:r>
            <a:endParaRPr lang="th-TH" sz="24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9" name="AutoShape 24"/>
          <p:cNvSpPr>
            <a:spLocks noChangeArrowheads="1"/>
          </p:cNvSpPr>
          <p:nvPr/>
        </p:nvSpPr>
        <p:spPr bwMode="auto">
          <a:xfrm>
            <a:off x="292972" y="963975"/>
            <a:ext cx="2560320" cy="1188720"/>
          </a:xfrm>
          <a:prstGeom prst="rect">
            <a:avLst/>
          </a:prstGeom>
          <a:solidFill>
            <a:srgbClr val="7DDDFF"/>
          </a:solidFill>
          <a:ln w="9525">
            <a:solidFill>
              <a:schemeClr val="accent5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1600" b="1" dirty="0">
                <a:effectLst/>
                <a:latin typeface="Tahoma" pitchFamily="34" charset="0"/>
                <a:cs typeface="Tahoma" pitchFamily="34" charset="0"/>
              </a:rPr>
              <a:t>บทบาท </a:t>
            </a:r>
            <a:r>
              <a:rPr lang="th-TH" sz="1600" b="1" dirty="0" smtClean="0">
                <a:effectLst/>
                <a:latin typeface="Tahoma" pitchFamily="34" charset="0"/>
                <a:cs typeface="Tahoma" pitchFamily="34" charset="0"/>
              </a:rPr>
              <a:t>หน้าที่</a:t>
            </a:r>
          </a:p>
          <a:p>
            <a:pPr algn="ctr"/>
            <a:r>
              <a:rPr lang="th-TH" sz="1600" b="1" dirty="0" smtClean="0">
                <a:effectLst/>
                <a:latin typeface="Tahoma" pitchFamily="34" charset="0"/>
                <a:cs typeface="Tahoma" pitchFamily="34" charset="0"/>
              </a:rPr>
              <a:t>ความรับผิดชอบ</a:t>
            </a:r>
            <a:r>
              <a:rPr lang="th-TH" sz="1600" b="1" dirty="0"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th-TH" sz="1600" b="1" dirty="0">
                <a:effectLst/>
                <a:latin typeface="Tahoma" pitchFamily="34" charset="0"/>
                <a:cs typeface="Tahoma" pitchFamily="34" charset="0"/>
              </a:rPr>
            </a:br>
            <a:r>
              <a:rPr lang="th-TH" sz="1600" b="1" dirty="0" smtClean="0">
                <a:effectLst/>
                <a:latin typeface="Tahoma" pitchFamily="34" charset="0"/>
                <a:cs typeface="Tahoma" pitchFamily="34" charset="0"/>
              </a:rPr>
              <a:t>ของหน่วยงาน</a:t>
            </a:r>
          </a:p>
        </p:txBody>
      </p:sp>
      <p:sp>
        <p:nvSpPr>
          <p:cNvPr id="90" name="Rectangle 23"/>
          <p:cNvSpPr>
            <a:spLocks noChangeArrowheads="1"/>
          </p:cNvSpPr>
          <p:nvPr/>
        </p:nvSpPr>
        <p:spPr bwMode="auto">
          <a:xfrm>
            <a:off x="3347674" y="987574"/>
            <a:ext cx="2560320" cy="1188720"/>
          </a:xfrm>
          <a:prstGeom prst="rect">
            <a:avLst/>
          </a:prstGeom>
          <a:solidFill>
            <a:srgbClr val="66FF66"/>
          </a:solidFill>
          <a:ln w="9525">
            <a:solidFill>
              <a:srgbClr val="006600"/>
            </a:solidFill>
            <a:miter lim="800000"/>
            <a:headEnd/>
            <a:tailEnd/>
          </a:ln>
          <a:effectLst>
            <a:prstShdw prst="shdw17" dist="17961" dir="2700000">
              <a:srgbClr val="5D995D">
                <a:alpha val="50000"/>
              </a:srgbClr>
            </a:prstShdw>
          </a:effectLst>
        </p:spPr>
        <p:txBody>
          <a:bodyPr wrap="none" anchor="ctr"/>
          <a:lstStyle/>
          <a:p>
            <a:endParaRPr lang="th-TH" sz="1800"/>
          </a:p>
        </p:txBody>
      </p:sp>
      <p:sp>
        <p:nvSpPr>
          <p:cNvPr id="109" name="Rectangle 23"/>
          <p:cNvSpPr>
            <a:spLocks noChangeArrowheads="1"/>
          </p:cNvSpPr>
          <p:nvPr/>
        </p:nvSpPr>
        <p:spPr bwMode="auto">
          <a:xfrm>
            <a:off x="6311362" y="1000273"/>
            <a:ext cx="2560320" cy="1188720"/>
          </a:xfrm>
          <a:prstGeom prst="rect">
            <a:avLst/>
          </a:prstGeom>
          <a:solidFill>
            <a:srgbClr val="FFFF99"/>
          </a:solidFill>
          <a:ln w="9525">
            <a:solidFill>
              <a:srgbClr val="CC6600"/>
            </a:solidFill>
            <a:miter lim="800000"/>
            <a:headEnd/>
            <a:tailEnd/>
          </a:ln>
          <a:effectLst>
            <a:prstShdw prst="shdw17" dist="17961" dir="2700000">
              <a:srgbClr val="5D995D">
                <a:alpha val="50000"/>
              </a:srgbClr>
            </a:prstShdw>
          </a:effectLst>
        </p:spPr>
        <p:txBody>
          <a:bodyPr wrap="none" anchor="ctr"/>
          <a:lstStyle/>
          <a:p>
            <a:endParaRPr lang="th-TH" sz="1800"/>
          </a:p>
        </p:txBody>
      </p:sp>
      <p:sp>
        <p:nvSpPr>
          <p:cNvPr id="110" name="Line 24"/>
          <p:cNvSpPr>
            <a:spLocks noChangeShapeType="1"/>
          </p:cNvSpPr>
          <p:nvPr/>
        </p:nvSpPr>
        <p:spPr bwMode="auto">
          <a:xfrm>
            <a:off x="6453244" y="1336731"/>
            <a:ext cx="23774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th-TH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1" name="Line 25"/>
          <p:cNvSpPr>
            <a:spLocks noChangeShapeType="1"/>
          </p:cNvSpPr>
          <p:nvPr/>
        </p:nvSpPr>
        <p:spPr bwMode="auto">
          <a:xfrm>
            <a:off x="6453244" y="1867814"/>
            <a:ext cx="23774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th-TH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2" name="Line 26"/>
          <p:cNvSpPr>
            <a:spLocks noChangeShapeType="1"/>
          </p:cNvSpPr>
          <p:nvPr/>
        </p:nvSpPr>
        <p:spPr bwMode="auto">
          <a:xfrm>
            <a:off x="6453244" y="1570119"/>
            <a:ext cx="23774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th-TH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3" name="Text Box 30"/>
          <p:cNvSpPr txBox="1">
            <a:spLocks noChangeArrowheads="1"/>
          </p:cNvSpPr>
          <p:nvPr/>
        </p:nvSpPr>
        <p:spPr bwMode="auto">
          <a:xfrm>
            <a:off x="6400833" y="1888088"/>
            <a:ext cx="12801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th-TH" sz="1200" b="1" dirty="0" smtClean="0">
                <a:latin typeface="Tahoma" pitchFamily="34" charset="0"/>
                <a:cs typeface="Tahoma" pitchFamily="34" charset="0"/>
              </a:rPr>
              <a:t>พัฒนาองค์กร</a:t>
            </a:r>
            <a:endParaRPr lang="th-TH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4" name="Text Box 31"/>
          <p:cNvSpPr txBox="1">
            <a:spLocks noChangeArrowheads="1"/>
          </p:cNvSpPr>
          <p:nvPr/>
        </p:nvSpPr>
        <p:spPr bwMode="auto">
          <a:xfrm>
            <a:off x="6400833" y="1027475"/>
            <a:ext cx="12801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1200" b="1" dirty="0" smtClean="0">
                <a:latin typeface="Tahoma" pitchFamily="34" charset="0"/>
                <a:cs typeface="Tahoma" pitchFamily="34" charset="0"/>
              </a:rPr>
              <a:t>ประสิทธิผล</a:t>
            </a:r>
            <a:endParaRPr lang="th-TH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5" name="Text Box 43"/>
          <p:cNvSpPr txBox="1">
            <a:spLocks noChangeArrowheads="1"/>
          </p:cNvSpPr>
          <p:nvPr/>
        </p:nvSpPr>
        <p:spPr bwMode="auto">
          <a:xfrm>
            <a:off x="6394505" y="1291007"/>
            <a:ext cx="12801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th-TH" sz="1200" b="1" dirty="0" smtClean="0">
                <a:latin typeface="Tahoma" pitchFamily="34" charset="0"/>
                <a:cs typeface="Tahoma" pitchFamily="34" charset="0"/>
              </a:rPr>
              <a:t>คุณภาพบริการ</a:t>
            </a:r>
            <a:endParaRPr lang="th-TH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6" name="Rectangle 44"/>
          <p:cNvSpPr>
            <a:spLocks noChangeArrowheads="1"/>
          </p:cNvSpPr>
          <p:nvPr/>
        </p:nvSpPr>
        <p:spPr bwMode="auto">
          <a:xfrm>
            <a:off x="6404031" y="1610104"/>
            <a:ext cx="10583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1200" b="1" dirty="0" smtClean="0">
                <a:latin typeface="Tahoma" pitchFamily="34" charset="0"/>
                <a:cs typeface="Tahoma" pitchFamily="34" charset="0"/>
              </a:rPr>
              <a:t>ประสิทธิภาพ</a:t>
            </a:r>
            <a:endParaRPr lang="en-US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7" name="Text Box 52"/>
          <p:cNvSpPr txBox="1">
            <a:spLocks noChangeArrowheads="1"/>
          </p:cNvSpPr>
          <p:nvPr/>
        </p:nvSpPr>
        <p:spPr bwMode="auto">
          <a:xfrm>
            <a:off x="6369398" y="729023"/>
            <a:ext cx="2560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1400" b="1" dirty="0" smtClean="0">
                <a:cs typeface="Tahoma" pitchFamily="34" charset="0"/>
              </a:rPr>
              <a:t>คำรับรองฯหน่วยงาน</a:t>
            </a:r>
            <a:endParaRPr lang="th-TH" sz="1400" b="1" dirty="0">
              <a:cs typeface="Tahoma" pitchFamily="34" charset="0"/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7961016" y="1157650"/>
            <a:ext cx="182880" cy="142876"/>
          </a:xfrm>
          <a:prstGeom prst="roundRect">
            <a:avLst/>
          </a:prstGeom>
          <a:solidFill>
            <a:srgbClr val="CC66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0" name="Rounded Rectangle 119"/>
          <p:cNvSpPr/>
          <p:nvPr/>
        </p:nvSpPr>
        <p:spPr>
          <a:xfrm>
            <a:off x="8142310" y="1380239"/>
            <a:ext cx="182880" cy="142876"/>
          </a:xfrm>
          <a:prstGeom prst="roundRect">
            <a:avLst/>
          </a:prstGeom>
          <a:solidFill>
            <a:srgbClr val="CC66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1" name="Rounded Rectangle 120"/>
          <p:cNvSpPr/>
          <p:nvPr/>
        </p:nvSpPr>
        <p:spPr>
          <a:xfrm>
            <a:off x="8100720" y="1629210"/>
            <a:ext cx="182880" cy="142876"/>
          </a:xfrm>
          <a:prstGeom prst="roundRect">
            <a:avLst/>
          </a:prstGeom>
          <a:solidFill>
            <a:srgbClr val="CC66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2" name="Rounded Rectangle 121"/>
          <p:cNvSpPr/>
          <p:nvPr/>
        </p:nvSpPr>
        <p:spPr>
          <a:xfrm>
            <a:off x="8480452" y="1629210"/>
            <a:ext cx="182880" cy="142876"/>
          </a:xfrm>
          <a:prstGeom prst="roundRect">
            <a:avLst/>
          </a:prstGeom>
          <a:solidFill>
            <a:srgbClr val="CC66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3" name="Rounded Rectangle 122"/>
          <p:cNvSpPr/>
          <p:nvPr/>
        </p:nvSpPr>
        <p:spPr>
          <a:xfrm>
            <a:off x="7927996" y="1950516"/>
            <a:ext cx="182880" cy="142876"/>
          </a:xfrm>
          <a:prstGeom prst="roundRect">
            <a:avLst/>
          </a:prstGeom>
          <a:solidFill>
            <a:srgbClr val="CC66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4" name="Rounded Rectangle 123"/>
          <p:cNvSpPr/>
          <p:nvPr/>
        </p:nvSpPr>
        <p:spPr>
          <a:xfrm>
            <a:off x="8345514" y="1945439"/>
            <a:ext cx="182880" cy="142876"/>
          </a:xfrm>
          <a:prstGeom prst="roundRect">
            <a:avLst/>
          </a:prstGeom>
          <a:solidFill>
            <a:srgbClr val="CC66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5" name="Rounded Rectangle 124"/>
          <p:cNvSpPr/>
          <p:nvPr/>
        </p:nvSpPr>
        <p:spPr>
          <a:xfrm>
            <a:off x="7726068" y="1629210"/>
            <a:ext cx="182880" cy="142876"/>
          </a:xfrm>
          <a:prstGeom prst="roundRect">
            <a:avLst/>
          </a:prstGeom>
          <a:solidFill>
            <a:srgbClr val="CC66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6" name="Rounded Rectangle 125"/>
          <p:cNvSpPr/>
          <p:nvPr/>
        </p:nvSpPr>
        <p:spPr>
          <a:xfrm>
            <a:off x="8316620" y="1157651"/>
            <a:ext cx="182880" cy="142876"/>
          </a:xfrm>
          <a:prstGeom prst="roundRect">
            <a:avLst/>
          </a:prstGeom>
          <a:solidFill>
            <a:srgbClr val="CC66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1" name="Rectangle 130"/>
          <p:cNvSpPr/>
          <p:nvPr/>
        </p:nvSpPr>
        <p:spPr>
          <a:xfrm>
            <a:off x="3482298" y="1024206"/>
            <a:ext cx="2286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บทบาท หน้าที่ของหน่วยงานที่สนับสนุน</a:t>
            </a:r>
            <a:br>
              <a:rPr lang="th-TH" sz="1600" b="1" dirty="0" smtClean="0">
                <a:latin typeface="Tahoma" pitchFamily="34" charset="0"/>
                <a:cs typeface="Tahoma" pitchFamily="34" charset="0"/>
              </a:rPr>
            </a:b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การบรรลุเป้าหมายตามยุทธศาสตร์ของกรม</a:t>
            </a:r>
          </a:p>
        </p:txBody>
      </p:sp>
      <p:sp>
        <p:nvSpPr>
          <p:cNvPr id="64" name="Cross 63"/>
          <p:cNvSpPr/>
          <p:nvPr/>
        </p:nvSpPr>
        <p:spPr>
          <a:xfrm>
            <a:off x="2920356" y="1408692"/>
            <a:ext cx="365760" cy="365760"/>
          </a:xfrm>
          <a:prstGeom prst="plus">
            <a:avLst>
              <a:gd name="adj" fmla="val 34552"/>
            </a:avLst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66" name="Rectangle 65"/>
          <p:cNvSpPr/>
          <p:nvPr/>
        </p:nvSpPr>
        <p:spPr>
          <a:xfrm>
            <a:off x="3214678" y="2428868"/>
            <a:ext cx="2928958" cy="584775"/>
          </a:xfrm>
          <a:prstGeom prst="rect">
            <a:avLst/>
          </a:prstGeom>
          <a:solidFill>
            <a:srgbClr val="CC0066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งานตัวชี้วัดของกรมอนามัยในบทบาทเจ้าภาพ/ผู้ประสาน</a:t>
            </a:r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558632" y="2428868"/>
            <a:ext cx="2286000" cy="33855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r>
              <a:rPr lang="th-TH" sz="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งานตัวชี้วัดของ </a:t>
            </a:r>
            <a:r>
              <a:rPr lang="th-TH" sz="1600" b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กพร.</a:t>
            </a:r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85736" y="2428868"/>
            <a:ext cx="2286000" cy="584775"/>
          </a:xfrm>
          <a:prstGeom prst="rect">
            <a:avLst/>
          </a:prstGeom>
          <a:solidFill>
            <a:srgbClr val="CC0066"/>
          </a:solidFill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algn="ctr"/>
            <a:r>
              <a:rPr lang="th-TH" sz="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งานตามบทบาทหน้าที่ ของ </a:t>
            </a:r>
            <a:r>
              <a:rPr lang="th-TH" sz="1600" b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กพร.</a:t>
            </a:r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442178" y="5027932"/>
            <a:ext cx="1987210" cy="338554"/>
          </a:xfrm>
          <a:prstGeom prst="rect">
            <a:avLst/>
          </a:prstGeom>
          <a:solidFill>
            <a:srgbClr val="00660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งานภารกิจสนับสนุน</a:t>
            </a:r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71" name="Rectangle 19"/>
          <p:cNvSpPr>
            <a:spLocks noChangeArrowheads="1"/>
          </p:cNvSpPr>
          <p:nvPr/>
        </p:nvSpPr>
        <p:spPr bwMode="auto">
          <a:xfrm>
            <a:off x="6483980" y="4234197"/>
            <a:ext cx="2468880" cy="27432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lnSpc>
                <a:spcPct val="95000"/>
              </a:lnSpc>
              <a:buFontTx/>
              <a:buChar char="•"/>
            </a:pPr>
            <a:r>
              <a:rPr lang="th-TH" sz="1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K8 </a:t>
            </a:r>
            <a:r>
              <a:rPr lang="th-TH" sz="1400" dirty="0" smtClean="0">
                <a:latin typeface="Tahoma" pitchFamily="34" charset="0"/>
                <a:cs typeface="Tahoma" pitchFamily="34" charset="0"/>
              </a:rPr>
              <a:t>-การ</a:t>
            </a:r>
            <a:r>
              <a:rPr lang="th-TH" sz="1400" dirty="0">
                <a:latin typeface="Tahoma" pitchFamily="34" charset="0"/>
                <a:cs typeface="Tahoma" pitchFamily="34" charset="0"/>
              </a:rPr>
              <a:t>เรียนรู้และรับฟัง </a:t>
            </a:r>
            <a:r>
              <a:rPr lang="en-US" sz="1400" dirty="0">
                <a:latin typeface="Tahoma" pitchFamily="34" charset="0"/>
                <a:cs typeface="Tahoma" pitchFamily="34" charset="0"/>
              </a:rPr>
              <a:t>C</a:t>
            </a:r>
            <a:r>
              <a:rPr lang="th-TH" sz="1400" dirty="0">
                <a:latin typeface="Tahoma" pitchFamily="34" charset="0"/>
                <a:cs typeface="Tahoma" pitchFamily="34" charset="0"/>
              </a:rPr>
              <a:t>/</a:t>
            </a:r>
            <a:r>
              <a:rPr lang="en-US" sz="1400" dirty="0">
                <a:latin typeface="Tahoma" pitchFamily="34" charset="0"/>
                <a:cs typeface="Tahoma" pitchFamily="34" charset="0"/>
              </a:rPr>
              <a:t>SH</a:t>
            </a:r>
          </a:p>
        </p:txBody>
      </p: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169368" y="4330398"/>
            <a:ext cx="2926080" cy="274320"/>
          </a:xfrm>
          <a:prstGeom prst="rect">
            <a:avLst/>
          </a:prstGeom>
          <a:solidFill>
            <a:srgbClr val="FF99FF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lnSpc>
                <a:spcPct val="95000"/>
              </a:lnSpc>
              <a:buFontTx/>
              <a:buChar char="•"/>
            </a:pPr>
            <a:r>
              <a:rPr lang="th-TH" sz="14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1400" dirty="0" smtClean="0">
                <a:latin typeface="Tahoma" pitchFamily="34" charset="0"/>
                <a:cs typeface="Tahoma" pitchFamily="34" charset="0"/>
              </a:rPr>
              <a:t>การพัฒนา</a:t>
            </a:r>
            <a:r>
              <a:rPr lang="th-TH" sz="1400" dirty="0">
                <a:latin typeface="Tahoma" pitchFamily="34" charset="0"/>
                <a:cs typeface="Tahoma" pitchFamily="34" charset="0"/>
              </a:rPr>
              <a:t>เครือข่าย </a:t>
            </a:r>
            <a:r>
              <a:rPr lang="th-TH" sz="1400" dirty="0" err="1" smtClean="0">
                <a:latin typeface="Tahoma" pitchFamily="34" charset="0"/>
                <a:cs typeface="Tahoma" pitchFamily="34" charset="0"/>
              </a:rPr>
              <a:t>กพร.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6" name="Rectangle 33"/>
          <p:cNvSpPr>
            <a:spLocks noChangeArrowheads="1"/>
          </p:cNvSpPr>
          <p:nvPr/>
        </p:nvSpPr>
        <p:spPr bwMode="auto">
          <a:xfrm>
            <a:off x="6483980" y="2884792"/>
            <a:ext cx="2468880" cy="274637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/>
          <a:lstStyle/>
          <a:p>
            <a:pPr fontAlgn="b">
              <a:lnSpc>
                <a:spcPct val="90000"/>
              </a:lnSpc>
              <a:buFontTx/>
              <a:buChar char="•"/>
            </a:pPr>
            <a:r>
              <a:rPr lang="th-TH" sz="1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K3 -</a:t>
            </a:r>
            <a:r>
              <a:rPr lang="th-TH" sz="1400" dirty="0" smtClean="0">
                <a:latin typeface="Tahoma" pitchFamily="34" charset="0"/>
                <a:cs typeface="Tahoma" pitchFamily="34" charset="0"/>
              </a:rPr>
              <a:t>การ</a:t>
            </a:r>
            <a:r>
              <a:rPr lang="th-TH" sz="1400" dirty="0">
                <a:latin typeface="Tahoma" pitchFamily="34" charset="0"/>
                <a:cs typeface="Tahoma" pitchFamily="34" charset="0"/>
              </a:rPr>
              <a:t>ปราบปรามการทุจริต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70" name="Group 169"/>
          <p:cNvGrpSpPr/>
          <p:nvPr/>
        </p:nvGrpSpPr>
        <p:grpSpPr>
          <a:xfrm>
            <a:off x="159690" y="5187654"/>
            <a:ext cx="2926080" cy="1367174"/>
            <a:chOff x="1214414" y="5481322"/>
            <a:chExt cx="2286000" cy="1367174"/>
          </a:xfrm>
        </p:grpSpPr>
        <p:sp>
          <p:nvSpPr>
            <p:cNvPr id="74" name="Rectangle 18"/>
            <p:cNvSpPr>
              <a:spLocks noChangeArrowheads="1"/>
            </p:cNvSpPr>
            <p:nvPr/>
          </p:nvSpPr>
          <p:spPr bwMode="auto">
            <a:xfrm>
              <a:off x="1214414" y="5481322"/>
              <a:ext cx="2286000" cy="274638"/>
            </a:xfrm>
            <a:prstGeom prst="rect">
              <a:avLst/>
            </a:prstGeom>
            <a:solidFill>
              <a:srgbClr val="FFD7AF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fontAlgn="t">
                <a:lnSpc>
                  <a:spcPct val="95000"/>
                </a:lnSpc>
                <a:buFontTx/>
                <a:buChar char="•"/>
              </a:pPr>
              <a:r>
                <a:rPr lang="th-TH" sz="1400" dirty="0">
                  <a:latin typeface="Tahoma" pitchFamily="34" charset="0"/>
                  <a:cs typeface="Tahoma" pitchFamily="34" charset="0"/>
                </a:rPr>
                <a:t> งานนโยบายและแผน</a:t>
              </a:r>
              <a:endParaRPr lang="en-US" sz="1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5" name="Rectangle 27"/>
            <p:cNvSpPr>
              <a:spLocks noChangeArrowheads="1"/>
            </p:cNvSpPr>
            <p:nvPr/>
          </p:nvSpPr>
          <p:spPr bwMode="auto">
            <a:xfrm>
              <a:off x="1214414" y="6026192"/>
              <a:ext cx="2286000" cy="274637"/>
            </a:xfrm>
            <a:prstGeom prst="rect">
              <a:avLst/>
            </a:prstGeom>
            <a:solidFill>
              <a:srgbClr val="FFD7AF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fontAlgn="t">
                <a:lnSpc>
                  <a:spcPct val="95000"/>
                </a:lnSpc>
                <a:buFontTx/>
                <a:buChar char="•"/>
              </a:pPr>
              <a:r>
                <a:rPr lang="th-TH" sz="1400" dirty="0">
                  <a:latin typeface="Tahoma" pitchFamily="34" charset="0"/>
                  <a:cs typeface="Tahoma" pitchFamily="34" charset="0"/>
                </a:rPr>
                <a:t> การสื่อสาร </a:t>
              </a:r>
              <a:r>
                <a:rPr lang="th-TH" sz="1400" dirty="0" err="1" smtClean="0">
                  <a:latin typeface="Tahoma" pitchFamily="34" charset="0"/>
                  <a:cs typeface="Tahoma" pitchFamily="34" charset="0"/>
                </a:rPr>
                <a:t>ปชส.</a:t>
              </a:r>
              <a:r>
                <a:rPr lang="th-TH" sz="1400" dirty="0" smtClean="0">
                  <a:latin typeface="Tahoma" pitchFamily="34" charset="0"/>
                  <a:cs typeface="Tahoma" pitchFamily="34" charset="0"/>
                </a:rPr>
                <a:t>ภายใน</a:t>
              </a:r>
              <a:endParaRPr lang="en-US" sz="1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7" name="Rectangle 35"/>
            <p:cNvSpPr>
              <a:spLocks noChangeArrowheads="1"/>
            </p:cNvSpPr>
            <p:nvPr/>
          </p:nvSpPr>
          <p:spPr bwMode="auto">
            <a:xfrm>
              <a:off x="1214414" y="6573858"/>
              <a:ext cx="2286000" cy="274638"/>
            </a:xfrm>
            <a:prstGeom prst="rect">
              <a:avLst/>
            </a:prstGeom>
            <a:solidFill>
              <a:srgbClr val="FFD7AF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fontAlgn="b">
                <a:lnSpc>
                  <a:spcPct val="90000"/>
                </a:lnSpc>
                <a:buFontTx/>
                <a:buChar char="•"/>
              </a:pPr>
              <a:r>
                <a:rPr lang="th-TH" sz="1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1400" dirty="0" smtClean="0">
                  <a:latin typeface="Tahoma" pitchFamily="34" charset="0"/>
                  <a:cs typeface="Tahoma" pitchFamily="34" charset="0"/>
                </a:rPr>
                <a:t>ความเสมอภาคหญิง</a:t>
              </a:r>
              <a:r>
                <a:rPr lang="th-TH" sz="1400" dirty="0">
                  <a:latin typeface="Tahoma" pitchFamily="34" charset="0"/>
                  <a:cs typeface="Tahoma" pitchFamily="34" charset="0"/>
                </a:rPr>
                <a:t>ชาย</a:t>
              </a:r>
              <a:endParaRPr lang="en-US" sz="1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8" name="Rectangle 41"/>
            <p:cNvSpPr>
              <a:spLocks noChangeArrowheads="1"/>
            </p:cNvSpPr>
            <p:nvPr/>
          </p:nvSpPr>
          <p:spPr bwMode="auto">
            <a:xfrm>
              <a:off x="1214414" y="5756317"/>
              <a:ext cx="2286000" cy="274637"/>
            </a:xfrm>
            <a:prstGeom prst="rect">
              <a:avLst/>
            </a:prstGeom>
            <a:solidFill>
              <a:srgbClr val="FFD7AF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fontAlgn="t">
                <a:buFontTx/>
                <a:buChar char="•"/>
              </a:pPr>
              <a:r>
                <a:rPr lang="th-TH" sz="1400">
                  <a:latin typeface="Tahoma" pitchFamily="34" charset="0"/>
                  <a:cs typeface="Tahoma" pitchFamily="34" charset="0"/>
                </a:rPr>
                <a:t> การประเมินบุคคล</a:t>
              </a:r>
              <a:endParaRPr lang="en-US" sz="1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9" name="Rectangle 22"/>
            <p:cNvSpPr>
              <a:spLocks noChangeArrowheads="1"/>
            </p:cNvSpPr>
            <p:nvPr/>
          </p:nvSpPr>
          <p:spPr bwMode="auto">
            <a:xfrm>
              <a:off x="1214414" y="6299244"/>
              <a:ext cx="2286000" cy="274637"/>
            </a:xfrm>
            <a:prstGeom prst="rect">
              <a:avLst/>
            </a:prstGeom>
            <a:solidFill>
              <a:srgbClr val="FFD7AF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fontAlgn="t">
                <a:lnSpc>
                  <a:spcPct val="95000"/>
                </a:lnSpc>
                <a:buFontTx/>
                <a:buChar char="•"/>
              </a:pPr>
              <a:r>
                <a:rPr lang="th-TH" sz="1400" dirty="0">
                  <a:latin typeface="Tahoma" pitchFamily="34" charset="0"/>
                  <a:cs typeface="Tahoma" pitchFamily="34" charset="0"/>
                </a:rPr>
                <a:t> ควบคุม</a:t>
              </a:r>
              <a:r>
                <a:rPr lang="th-TH" sz="1400" dirty="0" smtClean="0">
                  <a:latin typeface="Tahoma" pitchFamily="34" charset="0"/>
                  <a:cs typeface="Tahoma" pitchFamily="34" charset="0"/>
                </a:rPr>
                <a:t>ภายใน+กระบวนการ</a:t>
              </a:r>
              <a:endParaRPr lang="en-US" sz="1400" dirty="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82" name="Rectangle 16"/>
          <p:cNvSpPr>
            <a:spLocks noChangeArrowheads="1"/>
          </p:cNvSpPr>
          <p:nvPr/>
        </p:nvSpPr>
        <p:spPr bwMode="auto">
          <a:xfrm>
            <a:off x="169368" y="3214686"/>
            <a:ext cx="2925763" cy="274637"/>
          </a:xfrm>
          <a:prstGeom prst="rect">
            <a:avLst/>
          </a:prstGeom>
          <a:solidFill>
            <a:srgbClr val="FF99FF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lnSpc>
                <a:spcPct val="95000"/>
              </a:lnSpc>
              <a:buFontTx/>
              <a:buChar char="•"/>
            </a:pPr>
            <a:r>
              <a:rPr lang="th-TH" sz="1400" dirty="0">
                <a:latin typeface="Tahoma" pitchFamily="34" charset="0"/>
                <a:cs typeface="Tahoma" pitchFamily="34" charset="0"/>
              </a:rPr>
              <a:t> การจัดทำคำรับรองฯ ระดับ</a:t>
            </a:r>
            <a:r>
              <a:rPr lang="th-TH" sz="1400" dirty="0" smtClean="0">
                <a:latin typeface="Tahoma" pitchFamily="34" charset="0"/>
                <a:cs typeface="Tahoma" pitchFamily="34" charset="0"/>
              </a:rPr>
              <a:t>กรม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3" name="Rectangle 17"/>
          <p:cNvSpPr>
            <a:spLocks noChangeArrowheads="1"/>
          </p:cNvSpPr>
          <p:nvPr/>
        </p:nvSpPr>
        <p:spPr bwMode="auto">
          <a:xfrm>
            <a:off x="169368" y="3487738"/>
            <a:ext cx="2925763" cy="274637"/>
          </a:xfrm>
          <a:prstGeom prst="rect">
            <a:avLst/>
          </a:prstGeom>
          <a:solidFill>
            <a:srgbClr val="FF99FF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buFontTx/>
              <a:buChar char="•"/>
            </a:pPr>
            <a:r>
              <a:rPr lang="th-TH" sz="1400" dirty="0">
                <a:latin typeface="Tahoma" pitchFamily="34" charset="0"/>
                <a:cs typeface="Tahoma" pitchFamily="34" charset="0"/>
              </a:rPr>
              <a:t> การจัดทำคำรับรองฯ </a:t>
            </a:r>
            <a:r>
              <a:rPr lang="th-TH" sz="1400" dirty="0" smtClean="0">
                <a:latin typeface="Tahoma" pitchFamily="34" charset="0"/>
                <a:cs typeface="Tahoma" pitchFamily="34" charset="0"/>
              </a:rPr>
              <a:t>หน่วยงาน+</a:t>
            </a:r>
            <a:r>
              <a:rPr lang="th-TH" sz="1400" dirty="0" err="1" smtClean="0">
                <a:latin typeface="Tahoma" pitchFamily="34" charset="0"/>
                <a:cs typeface="Tahoma" pitchFamily="34" charset="0"/>
              </a:rPr>
              <a:t>กพร.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4" name="Rectangle 20"/>
          <p:cNvSpPr>
            <a:spLocks noChangeArrowheads="1"/>
          </p:cNvSpPr>
          <p:nvPr/>
        </p:nvSpPr>
        <p:spPr bwMode="auto">
          <a:xfrm>
            <a:off x="169368" y="4870792"/>
            <a:ext cx="2925763" cy="274637"/>
          </a:xfrm>
          <a:prstGeom prst="rect">
            <a:avLst/>
          </a:prstGeom>
          <a:solidFill>
            <a:srgbClr val="FF99FF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lnSpc>
                <a:spcPct val="95000"/>
              </a:lnSpc>
              <a:buFontTx/>
              <a:buChar char="•"/>
            </a:pPr>
            <a:r>
              <a:rPr lang="th-TH" sz="1400" dirty="0">
                <a:latin typeface="Tahoma" pitchFamily="34" charset="0"/>
                <a:cs typeface="Tahoma" pitchFamily="34" charset="0"/>
              </a:rPr>
              <a:t> การสื่อสาร ประชาสัมพันธ์ ภายนอก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5" name="Rectangle 26"/>
          <p:cNvSpPr>
            <a:spLocks noChangeArrowheads="1"/>
          </p:cNvSpPr>
          <p:nvPr/>
        </p:nvSpPr>
        <p:spPr bwMode="auto">
          <a:xfrm>
            <a:off x="169368" y="4602502"/>
            <a:ext cx="2925762" cy="274638"/>
          </a:xfrm>
          <a:prstGeom prst="rect">
            <a:avLst/>
          </a:prstGeom>
          <a:solidFill>
            <a:srgbClr val="FF99FF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lnSpc>
                <a:spcPct val="95000"/>
              </a:lnSpc>
              <a:buFontTx/>
              <a:buChar char="•"/>
            </a:pPr>
            <a:r>
              <a:rPr lang="th-TH" sz="1400" dirty="0">
                <a:latin typeface="Tahoma" pitchFamily="34" charset="0"/>
                <a:cs typeface="Tahoma" pitchFamily="34" charset="0"/>
              </a:rPr>
              <a:t> งานพัฒนาข้อมูลและสารสนเทศ 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6" name="Rectangle 30"/>
          <p:cNvSpPr>
            <a:spLocks noChangeArrowheads="1"/>
          </p:cNvSpPr>
          <p:nvPr/>
        </p:nvSpPr>
        <p:spPr bwMode="auto">
          <a:xfrm>
            <a:off x="3313410" y="3484915"/>
            <a:ext cx="2925762" cy="274638"/>
          </a:xfrm>
          <a:prstGeom prst="rect">
            <a:avLst/>
          </a:prstGeom>
          <a:solidFill>
            <a:srgbClr val="FFC0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buFontTx/>
              <a:buChar char="•"/>
            </a:pPr>
            <a:r>
              <a:rPr lang="en-US" sz="1400" dirty="0">
                <a:latin typeface="Tahoma" pitchFamily="34" charset="0"/>
                <a:cs typeface="Tahoma" pitchFamily="34" charset="0"/>
              </a:rPr>
              <a:t>KPI8.1</a:t>
            </a:r>
            <a:r>
              <a:rPr lang="th-TH" sz="1400" dirty="0">
                <a:latin typeface="Tahoma" pitchFamily="34" charset="0"/>
                <a:cs typeface="Tahoma" pitchFamily="34" charset="0"/>
              </a:rPr>
              <a:t>: ลักษณะสำคัญขององค์กร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7" name="Rectangle 31"/>
          <p:cNvSpPr>
            <a:spLocks noChangeArrowheads="1"/>
          </p:cNvSpPr>
          <p:nvPr/>
        </p:nvSpPr>
        <p:spPr bwMode="auto">
          <a:xfrm>
            <a:off x="3313410" y="3224563"/>
            <a:ext cx="2925762" cy="274637"/>
          </a:xfrm>
          <a:prstGeom prst="rect">
            <a:avLst/>
          </a:prstGeom>
          <a:solidFill>
            <a:srgbClr val="FFC0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buFontTx/>
              <a:buChar char="•"/>
            </a:pPr>
            <a:r>
              <a:rPr lang="th-TH" sz="1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400" dirty="0">
                <a:latin typeface="Tahoma" pitchFamily="34" charset="0"/>
                <a:cs typeface="Tahoma" pitchFamily="34" charset="0"/>
              </a:rPr>
              <a:t>KPI10</a:t>
            </a:r>
            <a:r>
              <a:rPr lang="th-TH" sz="1400" dirty="0">
                <a:latin typeface="Tahoma" pitchFamily="34" charset="0"/>
                <a:cs typeface="Tahoma" pitchFamily="34" charset="0"/>
              </a:rPr>
              <a:t> : พัฒนาวัฒนธรรมองค์การ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8" name="Rectangle 32"/>
          <p:cNvSpPr>
            <a:spLocks noChangeArrowheads="1"/>
          </p:cNvSpPr>
          <p:nvPr/>
        </p:nvSpPr>
        <p:spPr bwMode="auto">
          <a:xfrm>
            <a:off x="3313410" y="3759558"/>
            <a:ext cx="2925762" cy="274638"/>
          </a:xfrm>
          <a:prstGeom prst="rect">
            <a:avLst/>
          </a:prstGeom>
          <a:solidFill>
            <a:srgbClr val="FFC0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buFontTx/>
              <a:buChar char="•"/>
            </a:pPr>
            <a:r>
              <a:rPr lang="th-TH" sz="1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400" dirty="0">
                <a:latin typeface="Tahoma" pitchFamily="34" charset="0"/>
                <a:cs typeface="Tahoma" pitchFamily="34" charset="0"/>
              </a:rPr>
              <a:t>KPI11</a:t>
            </a:r>
            <a:r>
              <a:rPr lang="th-TH" sz="1400" dirty="0">
                <a:latin typeface="Tahoma" pitchFamily="34" charset="0"/>
                <a:cs typeface="Tahoma" pitchFamily="34" charset="0"/>
              </a:rPr>
              <a:t> : ข้อเสนอสร้างความโปร่งใส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5" name="Rectangle 21"/>
          <p:cNvSpPr>
            <a:spLocks noChangeArrowheads="1"/>
          </p:cNvSpPr>
          <p:nvPr/>
        </p:nvSpPr>
        <p:spPr bwMode="auto">
          <a:xfrm>
            <a:off x="169368" y="3772542"/>
            <a:ext cx="2925763" cy="274637"/>
          </a:xfrm>
          <a:prstGeom prst="rect">
            <a:avLst/>
          </a:prstGeom>
          <a:solidFill>
            <a:srgbClr val="FF99FF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lnSpc>
                <a:spcPct val="95000"/>
              </a:lnSpc>
              <a:buFontTx/>
              <a:buChar char="•"/>
            </a:pPr>
            <a:r>
              <a:rPr lang="th-TH" sz="1400" dirty="0">
                <a:latin typeface="Tahoma" pitchFamily="34" charset="0"/>
                <a:cs typeface="Tahoma" pitchFamily="34" charset="0"/>
              </a:rPr>
              <a:t> การทบทวนบทบาทและโครงสร้างกรม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3" name="Rectangle 28"/>
          <p:cNvSpPr>
            <a:spLocks noChangeArrowheads="1"/>
          </p:cNvSpPr>
          <p:nvPr/>
        </p:nvSpPr>
        <p:spPr bwMode="auto">
          <a:xfrm>
            <a:off x="3313409" y="4307247"/>
            <a:ext cx="2925762" cy="274638"/>
          </a:xfrm>
          <a:prstGeom prst="rect">
            <a:avLst/>
          </a:prstGeom>
          <a:solidFill>
            <a:srgbClr val="FFC0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buFontTx/>
              <a:buChar char="•"/>
            </a:pPr>
            <a:r>
              <a:rPr lang="th-TH" sz="1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400" dirty="0">
                <a:latin typeface="Tahoma" pitchFamily="34" charset="0"/>
                <a:cs typeface="Tahoma" pitchFamily="34" charset="0"/>
              </a:rPr>
              <a:t>KPI4</a:t>
            </a:r>
            <a:r>
              <a:rPr lang="th-TH" sz="1400" dirty="0">
                <a:latin typeface="Tahoma" pitchFamily="34" charset="0"/>
                <a:cs typeface="Tahoma" pitchFamily="34" charset="0"/>
              </a:rPr>
              <a:t> : ความพึงพอใจของผู้รับบริการ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8" name="Rectangle 29"/>
          <p:cNvSpPr>
            <a:spLocks noChangeArrowheads="1"/>
          </p:cNvSpPr>
          <p:nvPr/>
        </p:nvSpPr>
        <p:spPr bwMode="auto">
          <a:xfrm>
            <a:off x="3313409" y="4034196"/>
            <a:ext cx="2925763" cy="274637"/>
          </a:xfrm>
          <a:prstGeom prst="rect">
            <a:avLst/>
          </a:prstGeom>
          <a:solidFill>
            <a:srgbClr val="FFC0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buFontTx/>
              <a:buChar char="•"/>
            </a:pPr>
            <a:r>
              <a:rPr lang="en-US" sz="1400" dirty="0">
                <a:latin typeface="Tahoma" pitchFamily="34" charset="0"/>
                <a:cs typeface="Tahoma" pitchFamily="34" charset="0"/>
              </a:rPr>
              <a:t>KPI7</a:t>
            </a:r>
            <a:r>
              <a:rPr lang="th-TH" sz="1400" dirty="0">
                <a:latin typeface="Tahoma" pitchFamily="34" charset="0"/>
                <a:cs typeface="Tahoma" pitchFamily="34" charset="0"/>
              </a:rPr>
              <a:t> : ปรับปรุงกระบวนการ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9" name="Rectangle 36"/>
          <p:cNvSpPr>
            <a:spLocks noChangeArrowheads="1"/>
          </p:cNvSpPr>
          <p:nvPr/>
        </p:nvSpPr>
        <p:spPr bwMode="auto">
          <a:xfrm>
            <a:off x="169368" y="4058294"/>
            <a:ext cx="2925762" cy="274638"/>
          </a:xfrm>
          <a:prstGeom prst="rect">
            <a:avLst/>
          </a:prstGeom>
          <a:solidFill>
            <a:srgbClr val="FF99FF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/>
          <a:lstStyle/>
          <a:p>
            <a:pPr fontAlgn="b">
              <a:lnSpc>
                <a:spcPct val="90000"/>
              </a:lnSpc>
              <a:buFontTx/>
              <a:buChar char="•"/>
            </a:pPr>
            <a:r>
              <a:rPr lang="th-TH" sz="1400" dirty="0" smtClean="0">
                <a:latin typeface="Tahoma" pitchFamily="34" charset="0"/>
                <a:cs typeface="Tahoma" pitchFamily="34" charset="0"/>
              </a:rPr>
              <a:t> การ</a:t>
            </a:r>
            <a:r>
              <a:rPr lang="th-TH" sz="1400" dirty="0">
                <a:latin typeface="Tahoma" pitchFamily="34" charset="0"/>
                <a:cs typeface="Tahoma" pitchFamily="34" charset="0"/>
              </a:rPr>
              <a:t>วิจัยการบรรลุวิสัยทัศน์กรมอนามัย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69" name="Group 168"/>
          <p:cNvGrpSpPr/>
          <p:nvPr/>
        </p:nvGrpSpPr>
        <p:grpSpPr>
          <a:xfrm>
            <a:off x="3545166" y="5375623"/>
            <a:ext cx="3683688" cy="1366821"/>
            <a:chOff x="-857288" y="5570578"/>
            <a:chExt cx="3683688" cy="1366821"/>
          </a:xfrm>
        </p:grpSpPr>
        <p:sp>
          <p:nvSpPr>
            <p:cNvPr id="133" name="Rectangle 37"/>
            <p:cNvSpPr>
              <a:spLocks noChangeArrowheads="1"/>
            </p:cNvSpPr>
            <p:nvPr/>
          </p:nvSpPr>
          <p:spPr bwMode="auto">
            <a:xfrm>
              <a:off x="-857288" y="6386556"/>
              <a:ext cx="1828800" cy="27463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fontAlgn="t">
                <a:buFontTx/>
                <a:buChar char="•"/>
              </a:pPr>
              <a:r>
                <a:rPr lang="th-TH" sz="1400">
                  <a:latin typeface="Tahoma" pitchFamily="34" charset="0"/>
                  <a:cs typeface="Tahoma" pitchFamily="34" charset="0"/>
                </a:rPr>
                <a:t> การพัสดุ</a:t>
              </a:r>
              <a:endParaRPr lang="en-US" sz="1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4" name="Rectangle 38"/>
            <p:cNvSpPr>
              <a:spLocks noChangeArrowheads="1"/>
            </p:cNvSpPr>
            <p:nvPr/>
          </p:nvSpPr>
          <p:spPr bwMode="auto">
            <a:xfrm>
              <a:off x="997600" y="6662762"/>
              <a:ext cx="1828800" cy="27463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fontAlgn="b">
                <a:lnSpc>
                  <a:spcPct val="90000"/>
                </a:lnSpc>
                <a:buFontTx/>
                <a:buChar char="•"/>
              </a:pPr>
              <a:r>
                <a:rPr lang="th-TH" sz="1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1400" dirty="0" smtClean="0">
                  <a:latin typeface="Tahoma" pitchFamily="34" charset="0"/>
                  <a:cs typeface="Tahoma" pitchFamily="34" charset="0"/>
                </a:rPr>
                <a:t>ประสานร่วมกิจกรรม</a:t>
              </a:r>
              <a:endParaRPr lang="en-US" sz="1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5" name="Rectangle 39"/>
            <p:cNvSpPr>
              <a:spLocks noChangeArrowheads="1"/>
            </p:cNvSpPr>
            <p:nvPr/>
          </p:nvSpPr>
          <p:spPr bwMode="auto">
            <a:xfrm>
              <a:off x="-857288" y="5570578"/>
              <a:ext cx="1828800" cy="274638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fontAlgn="t">
                <a:buFontTx/>
                <a:buChar char="•"/>
              </a:pPr>
              <a:r>
                <a:rPr lang="th-TH" sz="1400" dirty="0">
                  <a:latin typeface="Tahoma" pitchFamily="34" charset="0"/>
                  <a:cs typeface="Tahoma" pitchFamily="34" charset="0"/>
                </a:rPr>
                <a:t> การเงิน บัญชี</a:t>
              </a:r>
              <a:endParaRPr lang="en-US" sz="1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6" name="Rectangle 40"/>
            <p:cNvSpPr>
              <a:spLocks noChangeArrowheads="1"/>
            </p:cNvSpPr>
            <p:nvPr/>
          </p:nvSpPr>
          <p:spPr bwMode="auto">
            <a:xfrm>
              <a:off x="-857288" y="5843628"/>
              <a:ext cx="1828800" cy="274638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fontAlgn="t">
                <a:buFontTx/>
                <a:buChar char="•"/>
              </a:pPr>
              <a:r>
                <a:rPr lang="th-TH" sz="1400" dirty="0">
                  <a:latin typeface="Tahoma" pitchFamily="34" charset="0"/>
                  <a:cs typeface="Tahoma" pitchFamily="34" charset="0"/>
                </a:rPr>
                <a:t> สนับสนุนการจัดประชุม</a:t>
              </a:r>
              <a:endParaRPr lang="en-US" sz="1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1" name="Rectangle 42"/>
            <p:cNvSpPr>
              <a:spLocks noChangeArrowheads="1"/>
            </p:cNvSpPr>
            <p:nvPr/>
          </p:nvSpPr>
          <p:spPr bwMode="auto">
            <a:xfrm>
              <a:off x="-857288" y="6121451"/>
              <a:ext cx="1828800" cy="27463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fontAlgn="t">
                <a:buFontTx/>
                <a:buChar char="•"/>
              </a:pPr>
              <a:r>
                <a:rPr lang="th-TH" sz="1400">
                  <a:latin typeface="Tahoma" pitchFamily="34" charset="0"/>
                  <a:cs typeface="Tahoma" pitchFamily="34" charset="0"/>
                </a:rPr>
                <a:t> เลขานุการ ผอ.กพร.</a:t>
              </a:r>
              <a:endParaRPr lang="en-US" sz="1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3" name="Rectangle 43"/>
            <p:cNvSpPr>
              <a:spLocks noChangeArrowheads="1"/>
            </p:cNvSpPr>
            <p:nvPr/>
          </p:nvSpPr>
          <p:spPr bwMode="auto">
            <a:xfrm>
              <a:off x="-857288" y="6651673"/>
              <a:ext cx="1828800" cy="274638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fontAlgn="t">
                <a:buFontTx/>
                <a:buChar char="•"/>
              </a:pPr>
              <a:r>
                <a:rPr lang="th-TH" sz="1400">
                  <a:latin typeface="Tahoma" pitchFamily="34" charset="0"/>
                  <a:cs typeface="Tahoma" pitchFamily="34" charset="0"/>
                </a:rPr>
                <a:t> สารบรรณ</a:t>
              </a:r>
              <a:endParaRPr lang="en-US" sz="1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51" name="Rectangle 44"/>
            <p:cNvSpPr>
              <a:spLocks noChangeArrowheads="1"/>
            </p:cNvSpPr>
            <p:nvPr/>
          </p:nvSpPr>
          <p:spPr bwMode="auto">
            <a:xfrm>
              <a:off x="997600" y="5572140"/>
              <a:ext cx="1828800" cy="274638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fontAlgn="t">
                <a:buFontTx/>
                <a:buChar char="•"/>
              </a:pPr>
              <a:r>
                <a:rPr lang="th-TH" sz="1400" dirty="0">
                  <a:latin typeface="Tahoma" pitchFamily="34" charset="0"/>
                  <a:cs typeface="Tahoma" pitchFamily="34" charset="0"/>
                </a:rPr>
                <a:t> การเจ้าหน้าที่</a:t>
              </a:r>
              <a:endParaRPr lang="en-US" sz="1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52" name="Rectangle 45"/>
            <p:cNvSpPr>
              <a:spLocks noChangeArrowheads="1"/>
            </p:cNvSpPr>
            <p:nvPr/>
          </p:nvSpPr>
          <p:spPr bwMode="auto">
            <a:xfrm>
              <a:off x="997600" y="5846778"/>
              <a:ext cx="1828800" cy="27463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fontAlgn="t">
                <a:buFontTx/>
                <a:buChar char="•"/>
              </a:pPr>
              <a:r>
                <a:rPr lang="th-TH" sz="1400">
                  <a:latin typeface="Tahoma" pitchFamily="34" charset="0"/>
                  <a:cs typeface="Tahoma" pitchFamily="34" charset="0"/>
                </a:rPr>
                <a:t> การประหยัดพลังงาน</a:t>
              </a:r>
              <a:endParaRPr lang="en-US" sz="1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53" name="Rectangle 46"/>
            <p:cNvSpPr>
              <a:spLocks noChangeArrowheads="1"/>
            </p:cNvSpPr>
            <p:nvPr/>
          </p:nvSpPr>
          <p:spPr bwMode="auto">
            <a:xfrm>
              <a:off x="997600" y="6116659"/>
              <a:ext cx="1828800" cy="274638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fontAlgn="t">
                <a:buFontTx/>
                <a:buChar char="•"/>
              </a:pPr>
              <a:r>
                <a:rPr lang="th-TH" sz="1400">
                  <a:latin typeface="Tahoma" pitchFamily="34" charset="0"/>
                  <a:cs typeface="Tahoma" pitchFamily="34" charset="0"/>
                </a:rPr>
                <a:t> อาคารสถานที่</a:t>
              </a:r>
              <a:endParaRPr lang="en-US" sz="1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54" name="Rectangle 47"/>
            <p:cNvSpPr>
              <a:spLocks noChangeArrowheads="1"/>
            </p:cNvSpPr>
            <p:nvPr/>
          </p:nvSpPr>
          <p:spPr bwMode="auto">
            <a:xfrm>
              <a:off x="997600" y="6389709"/>
              <a:ext cx="1828800" cy="274638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fontAlgn="t">
                <a:buFontTx/>
                <a:buChar char="•"/>
              </a:pPr>
              <a:r>
                <a:rPr lang="th-TH" sz="1400">
                  <a:latin typeface="Tahoma" pitchFamily="34" charset="0"/>
                  <a:cs typeface="Tahoma" pitchFamily="34" charset="0"/>
                </a:rPr>
                <a:t> ยานพาหนะ</a:t>
              </a:r>
              <a:endParaRPr lang="en-US" sz="140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62" name="Rectangle 33"/>
          <p:cNvSpPr>
            <a:spLocks noChangeArrowheads="1"/>
          </p:cNvSpPr>
          <p:nvPr/>
        </p:nvSpPr>
        <p:spPr bwMode="auto">
          <a:xfrm>
            <a:off x="6483980" y="3146446"/>
            <a:ext cx="2468880" cy="274637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/>
          <a:lstStyle/>
          <a:p>
            <a:pPr fontAlgn="b">
              <a:lnSpc>
                <a:spcPct val="90000"/>
              </a:lnSpc>
              <a:buFontTx/>
              <a:buChar char="•"/>
            </a:pPr>
            <a:r>
              <a:rPr lang="th-TH" sz="1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K4 -</a:t>
            </a:r>
            <a:r>
              <a:rPr lang="th-TH" sz="1400" dirty="0" smtClean="0">
                <a:latin typeface="Tahoma" pitchFamily="34" charset="0"/>
                <a:cs typeface="Tahoma" pitchFamily="34" charset="0"/>
              </a:rPr>
              <a:t>การเบิกจ่ายงาบประมาณ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" name="Rectangle 33"/>
          <p:cNvSpPr>
            <a:spLocks noChangeArrowheads="1"/>
          </p:cNvSpPr>
          <p:nvPr/>
        </p:nvSpPr>
        <p:spPr bwMode="auto">
          <a:xfrm>
            <a:off x="6483980" y="3431533"/>
            <a:ext cx="2468880" cy="274637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/>
          <a:lstStyle/>
          <a:p>
            <a:pPr fontAlgn="b">
              <a:lnSpc>
                <a:spcPct val="90000"/>
              </a:lnSpc>
              <a:buFontTx/>
              <a:buChar char="•"/>
            </a:pPr>
            <a:r>
              <a:rPr lang="th-TH" sz="1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K5 -</a:t>
            </a:r>
            <a:r>
              <a:rPr lang="th-TH" sz="1400" dirty="0" smtClean="0">
                <a:latin typeface="Tahoma" pitchFamily="34" charset="0"/>
                <a:cs typeface="Tahoma" pitchFamily="34" charset="0"/>
              </a:rPr>
              <a:t>งานตามเป้าหมายผลผลิต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4" name="Rectangle 33"/>
          <p:cNvSpPr>
            <a:spLocks noChangeArrowheads="1"/>
          </p:cNvSpPr>
          <p:nvPr/>
        </p:nvSpPr>
        <p:spPr bwMode="auto">
          <a:xfrm>
            <a:off x="6483980" y="3699583"/>
            <a:ext cx="2468880" cy="274637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/>
          <a:lstStyle/>
          <a:p>
            <a:pPr fontAlgn="b">
              <a:lnSpc>
                <a:spcPct val="90000"/>
              </a:lnSpc>
              <a:buFontTx/>
              <a:buChar char="•"/>
            </a:pPr>
            <a:r>
              <a:rPr lang="th-TH" sz="1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K6 -</a:t>
            </a:r>
            <a:r>
              <a:rPr lang="th-TH" sz="1400" dirty="0" smtClean="0">
                <a:latin typeface="Tahoma" pitchFamily="34" charset="0"/>
                <a:cs typeface="Tahoma" pitchFamily="34" charset="0"/>
              </a:rPr>
              <a:t>การประหยัดพลังงาน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5" name="Rectangle 33"/>
          <p:cNvSpPr>
            <a:spLocks noChangeArrowheads="1"/>
          </p:cNvSpPr>
          <p:nvPr/>
        </p:nvSpPr>
        <p:spPr bwMode="auto">
          <a:xfrm>
            <a:off x="6483980" y="3965291"/>
            <a:ext cx="2468880" cy="274637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/>
          <a:lstStyle/>
          <a:p>
            <a:pPr fontAlgn="b">
              <a:lnSpc>
                <a:spcPct val="90000"/>
              </a:lnSpc>
              <a:buFontTx/>
              <a:buChar char="•"/>
            </a:pPr>
            <a:r>
              <a:rPr lang="th-TH" sz="1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K7 -</a:t>
            </a:r>
            <a:r>
              <a:rPr lang="th-TH" sz="1400" dirty="0" smtClean="0">
                <a:latin typeface="Tahoma" pitchFamily="34" charset="0"/>
                <a:cs typeface="Tahoma" pitchFamily="34" charset="0"/>
              </a:rPr>
              <a:t>การถ่ายทอดเป้าหมาย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6" name="Rectangle 33"/>
          <p:cNvSpPr>
            <a:spLocks noChangeArrowheads="1"/>
          </p:cNvSpPr>
          <p:nvPr/>
        </p:nvSpPr>
        <p:spPr bwMode="auto">
          <a:xfrm>
            <a:off x="6483980" y="4506301"/>
            <a:ext cx="2468880" cy="274637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/>
          <a:lstStyle/>
          <a:p>
            <a:pPr fontAlgn="b">
              <a:lnSpc>
                <a:spcPct val="90000"/>
              </a:lnSpc>
              <a:buFontTx/>
              <a:buChar char="•"/>
            </a:pPr>
            <a:r>
              <a:rPr lang="th-TH" sz="1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K9 -</a:t>
            </a:r>
            <a:r>
              <a:rPr lang="th-TH" sz="1400" dirty="0" smtClean="0">
                <a:latin typeface="Tahoma" pitchFamily="34" charset="0"/>
                <a:cs typeface="Tahoma" pitchFamily="34" charset="0"/>
              </a:rPr>
              <a:t>การรายงานข้อมูลใน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DOC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7" name="Rectangle 23"/>
          <p:cNvSpPr>
            <a:spLocks noChangeArrowheads="1"/>
          </p:cNvSpPr>
          <p:nvPr/>
        </p:nvSpPr>
        <p:spPr bwMode="auto">
          <a:xfrm>
            <a:off x="6483980" y="4778405"/>
            <a:ext cx="2468880" cy="27432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lnSpc>
                <a:spcPct val="95000"/>
              </a:lnSpc>
              <a:buFontTx/>
              <a:buChar char="•"/>
            </a:pPr>
            <a:r>
              <a:rPr lang="th-TH" sz="1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K10- </a:t>
            </a:r>
            <a:r>
              <a:rPr lang="th-TH" sz="1400" dirty="0" smtClean="0">
                <a:latin typeface="Tahoma" pitchFamily="34" charset="0"/>
                <a:cs typeface="Tahoma" pitchFamily="34" charset="0"/>
              </a:rPr>
              <a:t>พัฒนาบุคลากร </a:t>
            </a:r>
            <a:r>
              <a:rPr lang="th-TH" sz="1400" dirty="0" err="1" smtClean="0">
                <a:latin typeface="Tahoma" pitchFamily="34" charset="0"/>
                <a:cs typeface="Tahoma" pitchFamily="34" charset="0"/>
              </a:rPr>
              <a:t>กพร.</a:t>
            </a:r>
            <a:endParaRPr lang="th-TH" sz="1400" dirty="0" smtClean="0">
              <a:latin typeface="Tahoma" pitchFamily="34" charset="0"/>
              <a:cs typeface="Tahoma" pitchFamily="34" charset="0"/>
            </a:endParaRPr>
          </a:p>
          <a:p>
            <a:pPr fontAlgn="t">
              <a:lnSpc>
                <a:spcPct val="95000"/>
              </a:lnSpc>
            </a:pP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71" name="Straight Arrow Connector 170"/>
          <p:cNvCxnSpPr/>
          <p:nvPr/>
        </p:nvCxnSpPr>
        <p:spPr>
          <a:xfrm rot="16200000" flipV="1">
            <a:off x="2861616" y="2333259"/>
            <a:ext cx="420372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Arc 139"/>
          <p:cNvSpPr/>
          <p:nvPr/>
        </p:nvSpPr>
        <p:spPr>
          <a:xfrm rot="4368985">
            <a:off x="8136878" y="1805095"/>
            <a:ext cx="785818" cy="714380"/>
          </a:xfrm>
          <a:prstGeom prst="arc">
            <a:avLst>
              <a:gd name="adj1" fmla="val 14852470"/>
              <a:gd name="adj2" fmla="val 0"/>
            </a:avLst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3" name="Rectangle 72"/>
          <p:cNvSpPr/>
          <p:nvPr/>
        </p:nvSpPr>
        <p:spPr>
          <a:xfrm>
            <a:off x="642910" y="16822"/>
            <a:ext cx="8072494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h-TH" sz="16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แผนภาพ ความเชื่อมโยงของการถ่ายทอดตัวชี้วัดและค่าเป้าหมายจากระดับกรมสู่ระดับหน่วยงาน</a:t>
            </a:r>
          </a:p>
        </p:txBody>
      </p:sp>
      <p:sp>
        <p:nvSpPr>
          <p:cNvPr id="70" name="5-Point Star 69"/>
          <p:cNvSpPr/>
          <p:nvPr/>
        </p:nvSpPr>
        <p:spPr>
          <a:xfrm>
            <a:off x="40944" y="-24"/>
            <a:ext cx="642910" cy="642942"/>
          </a:xfrm>
          <a:prstGeom prst="star5">
            <a:avLst/>
          </a:prstGeom>
          <a:solidFill>
            <a:srgbClr val="FF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FF0000"/>
                </a:solidFill>
              </a:rPr>
              <a:t>2</a:t>
            </a:r>
            <a:endParaRPr lang="th-TH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983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85738" y="460357"/>
            <a:ext cx="876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000" b="1" dirty="0">
                <a:latin typeface="Tahoma" pitchFamily="34" charset="0"/>
                <a:cs typeface="Tahoma" pitchFamily="34" charset="0"/>
              </a:rPr>
              <a:t>การมอบหมายงานให้บุคลากรรับผิดชอบ ปีงบประมาณ พ.ศ. 255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6</a:t>
            </a:r>
            <a:endParaRPr lang="th-TH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627313" y="928669"/>
            <a:ext cx="4105275" cy="376237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18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ผู้อำนวยการกลุ่มพัฒนาระบบบริหาร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6443663" y="5780088"/>
            <a:ext cx="2286000" cy="338137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2597150" algn="l"/>
              </a:tabLst>
            </a:pPr>
            <a:r>
              <a:rPr lang="th-TH" sz="16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สิทธิ์ชัย ทะนง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323850" y="1598895"/>
            <a:ext cx="2286000" cy="338138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th-TH" sz="16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นงลักษณ์ ชวาลไพบูลย์</a:t>
            </a:r>
            <a:endParaRPr lang="en-US" sz="1600" b="1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323850" y="3201612"/>
            <a:ext cx="2286000" cy="338137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th-TH" sz="16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รุ่งนภา เยี่ยมสาคร</a:t>
            </a:r>
            <a:r>
              <a:rPr lang="th-TH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323850" y="4494499"/>
            <a:ext cx="2286000" cy="338137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th-TH" sz="16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พันตรี วิเศษธนวัฒน์</a:t>
            </a:r>
            <a:endParaRPr lang="en-US" sz="1600" b="1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3390900" y="5786454"/>
            <a:ext cx="2286000" cy="338138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th-TH" sz="16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วาริ</a:t>
            </a:r>
            <a:r>
              <a:rPr lang="th-TH" sz="1600" b="1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นทร์</a:t>
            </a:r>
            <a:r>
              <a:rPr lang="th-TH" sz="16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แช่มฉ่ำ</a:t>
            </a: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3394075" y="1598895"/>
            <a:ext cx="2286000" cy="338138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th-TH" sz="16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ลาวัณย์ ขำเลขะสิงห์</a:t>
            </a: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3390900" y="3207962"/>
            <a:ext cx="2286000" cy="338137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th-TH" sz="16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นัทฐ์หทัย ไตรฐิ่น</a:t>
            </a:r>
            <a:r>
              <a:rPr lang="th-TH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3390900" y="4486561"/>
            <a:ext cx="2286000" cy="338138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th-TH" sz="16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หนึ่งฤทัย มาตเลิง</a:t>
            </a:r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323850" y="5788025"/>
            <a:ext cx="2286000" cy="338138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th-TH" sz="16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ครรชิต รักสัจจะ</a:t>
            </a:r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6443663" y="1598895"/>
            <a:ext cx="2286000" cy="338138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th-TH" sz="16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ทิวาวรรณ หวังสุข</a:t>
            </a:r>
            <a:r>
              <a:rPr lang="th-TH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6445250" y="3200024"/>
            <a:ext cx="2286000" cy="338138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th-TH" sz="16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ปิยรัตน์ ศรีม่วงกลาง</a:t>
            </a:r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6445250" y="4508786"/>
            <a:ext cx="2286000" cy="338138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tabLst>
                <a:tab pos="2597150" algn="l"/>
              </a:tabLst>
            </a:pPr>
            <a:r>
              <a:rPr lang="th-TH" sz="16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ละออตา ไกรลาศ</a:t>
            </a:r>
            <a:endParaRPr lang="en-US" sz="1600" b="1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tabLst>
                <a:tab pos="2597150" algn="l"/>
              </a:tabLst>
            </a:pPr>
            <a:endParaRPr lang="th-TH" sz="1600" b="1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3044825" y="3534987"/>
            <a:ext cx="2925763" cy="274637"/>
          </a:xfrm>
          <a:prstGeom prst="rect">
            <a:avLst/>
          </a:prstGeom>
          <a:solidFill>
            <a:srgbClr val="FFCC66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lnSpc>
                <a:spcPct val="95000"/>
              </a:lnSpc>
              <a:buFontTx/>
              <a:buChar char="•"/>
            </a:pPr>
            <a:r>
              <a:rPr lang="th-TH" sz="1400">
                <a:latin typeface="Tahoma" pitchFamily="34" charset="0"/>
                <a:cs typeface="Tahoma" pitchFamily="34" charset="0"/>
              </a:rPr>
              <a:t> การจัดทำคำรับรองฯ ระดับกรม</a:t>
            </a:r>
            <a:endParaRPr lang="en-US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3057525" y="4850099"/>
            <a:ext cx="2925763" cy="274637"/>
          </a:xfrm>
          <a:prstGeom prst="rect">
            <a:avLst/>
          </a:prstGeom>
          <a:solidFill>
            <a:srgbClr val="FFCC66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buFontTx/>
              <a:buChar char="•"/>
            </a:pPr>
            <a:r>
              <a:rPr lang="th-TH" sz="1400">
                <a:latin typeface="Tahoma" pitchFamily="34" charset="0"/>
                <a:cs typeface="Tahoma" pitchFamily="34" charset="0"/>
              </a:rPr>
              <a:t> การจัดทำคำรับรองฯ หน่วยงาน+กพร.</a:t>
            </a:r>
            <a:endParaRPr lang="en-US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3062288" y="1932270"/>
            <a:ext cx="2925762" cy="274638"/>
          </a:xfrm>
          <a:prstGeom prst="rect">
            <a:avLst/>
          </a:prstGeom>
          <a:solidFill>
            <a:srgbClr val="FFCC66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lnSpc>
                <a:spcPct val="95000"/>
              </a:lnSpc>
              <a:buFontTx/>
              <a:buChar char="•"/>
            </a:pPr>
            <a:r>
              <a:rPr lang="th-TH" sz="1400">
                <a:latin typeface="Tahoma" pitchFamily="34" charset="0"/>
                <a:cs typeface="Tahoma" pitchFamily="34" charset="0"/>
              </a:rPr>
              <a:t> งานนโยบายและแผน</a:t>
            </a:r>
            <a:endParaRPr lang="en-US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3044825" y="4082674"/>
            <a:ext cx="2925763" cy="274638"/>
          </a:xfrm>
          <a:prstGeom prst="rect">
            <a:avLst/>
          </a:prstGeom>
          <a:solidFill>
            <a:srgbClr val="FFCC66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lnSpc>
                <a:spcPct val="95000"/>
              </a:lnSpc>
              <a:buFontTx/>
              <a:buChar char="•"/>
            </a:pPr>
            <a:r>
              <a:rPr lang="th-TH" sz="1400">
                <a:latin typeface="Tahoma" pitchFamily="34" charset="0"/>
                <a:cs typeface="Tahoma" pitchFamily="34" charset="0"/>
              </a:rPr>
              <a:t> การเรียนรู้และรับฟัง </a:t>
            </a:r>
            <a:r>
              <a:rPr lang="en-US" sz="1400">
                <a:latin typeface="Tahoma" pitchFamily="34" charset="0"/>
                <a:cs typeface="Tahoma" pitchFamily="34" charset="0"/>
              </a:rPr>
              <a:t>C</a:t>
            </a:r>
            <a:r>
              <a:rPr lang="th-TH" sz="1400">
                <a:latin typeface="Tahoma" pitchFamily="34" charset="0"/>
                <a:cs typeface="Tahoma" pitchFamily="34" charset="0"/>
              </a:rPr>
              <a:t>/</a:t>
            </a:r>
            <a:r>
              <a:rPr lang="en-US" sz="1400">
                <a:latin typeface="Tahoma" pitchFamily="34" charset="0"/>
                <a:cs typeface="Tahoma" pitchFamily="34" charset="0"/>
              </a:rPr>
              <a:t>SH</a:t>
            </a:r>
          </a:p>
        </p:txBody>
      </p:sp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47625" y="6122988"/>
            <a:ext cx="2925763" cy="274637"/>
          </a:xfrm>
          <a:prstGeom prst="rect">
            <a:avLst/>
          </a:prstGeom>
          <a:solidFill>
            <a:srgbClr val="99CCFF"/>
          </a:soli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lnSpc>
                <a:spcPct val="95000"/>
              </a:lnSpc>
              <a:buFontTx/>
              <a:buChar char="•"/>
            </a:pPr>
            <a:r>
              <a:rPr lang="th-TH" sz="1400">
                <a:latin typeface="Tahoma" pitchFamily="34" charset="0"/>
                <a:cs typeface="Tahoma" pitchFamily="34" charset="0"/>
              </a:rPr>
              <a:t> การสื่อสาร ประชาสัมพันธ์ ภายนอก</a:t>
            </a:r>
            <a:endParaRPr lang="en-US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29" name="Rectangle 21"/>
          <p:cNvSpPr>
            <a:spLocks noChangeArrowheads="1"/>
          </p:cNvSpPr>
          <p:nvPr/>
        </p:nvSpPr>
        <p:spPr bwMode="auto">
          <a:xfrm>
            <a:off x="47625" y="4834224"/>
            <a:ext cx="2925763" cy="274637"/>
          </a:xfrm>
          <a:prstGeom prst="rect">
            <a:avLst/>
          </a:prstGeom>
          <a:solidFill>
            <a:srgbClr val="99CCFF"/>
          </a:soli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lnSpc>
                <a:spcPct val="95000"/>
              </a:lnSpc>
              <a:buFontTx/>
              <a:buChar char="•"/>
            </a:pPr>
            <a:r>
              <a:rPr lang="th-TH" sz="1400">
                <a:latin typeface="Tahoma" pitchFamily="34" charset="0"/>
                <a:cs typeface="Tahoma" pitchFamily="34" charset="0"/>
              </a:rPr>
              <a:t> การทบทวนบทบาทและโครงสร้างกรม</a:t>
            </a:r>
            <a:endParaRPr lang="en-US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30" name="Rectangle 22"/>
          <p:cNvSpPr>
            <a:spLocks noChangeArrowheads="1"/>
          </p:cNvSpPr>
          <p:nvPr/>
        </p:nvSpPr>
        <p:spPr bwMode="auto">
          <a:xfrm>
            <a:off x="3059113" y="6122988"/>
            <a:ext cx="2925762" cy="274637"/>
          </a:xfrm>
          <a:prstGeom prst="rect">
            <a:avLst/>
          </a:prstGeom>
          <a:solidFill>
            <a:srgbClr val="FFCC66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lnSpc>
                <a:spcPct val="95000"/>
              </a:lnSpc>
              <a:buFontTx/>
              <a:buChar char="•"/>
            </a:pPr>
            <a:r>
              <a:rPr lang="th-TH" sz="1400">
                <a:latin typeface="Tahoma" pitchFamily="34" charset="0"/>
                <a:cs typeface="Tahoma" pitchFamily="34" charset="0"/>
              </a:rPr>
              <a:t> ควบคุมภายใน + จัดการกระบวนการ</a:t>
            </a:r>
            <a:endParaRPr lang="en-US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31" name="Rectangle 23"/>
          <p:cNvSpPr>
            <a:spLocks noChangeArrowheads="1"/>
          </p:cNvSpPr>
          <p:nvPr/>
        </p:nvSpPr>
        <p:spPr bwMode="auto">
          <a:xfrm>
            <a:off x="3062288" y="2205320"/>
            <a:ext cx="2925762" cy="274638"/>
          </a:xfrm>
          <a:prstGeom prst="rect">
            <a:avLst/>
          </a:prstGeom>
          <a:solidFill>
            <a:srgbClr val="FFCC66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lnSpc>
                <a:spcPct val="95000"/>
              </a:lnSpc>
              <a:buFontTx/>
              <a:buChar char="•"/>
            </a:pPr>
            <a:r>
              <a:rPr lang="th-TH" sz="1400">
                <a:latin typeface="Tahoma" pitchFamily="34" charset="0"/>
                <a:cs typeface="Tahoma" pitchFamily="34" charset="0"/>
              </a:rPr>
              <a:t> พัฒนาศักยภาพบุคลากร กพร. +</a:t>
            </a:r>
            <a:r>
              <a:rPr lang="en-US" sz="1400">
                <a:latin typeface="Tahoma" pitchFamily="34" charset="0"/>
                <a:cs typeface="Tahoma" pitchFamily="34" charset="0"/>
              </a:rPr>
              <a:t> KM</a:t>
            </a:r>
          </a:p>
        </p:txBody>
      </p:sp>
      <p:sp>
        <p:nvSpPr>
          <p:cNvPr id="43032" name="Rectangle 24"/>
          <p:cNvSpPr>
            <a:spLocks noChangeArrowheads="1"/>
          </p:cNvSpPr>
          <p:nvPr/>
        </p:nvSpPr>
        <p:spPr bwMode="auto">
          <a:xfrm>
            <a:off x="3044825" y="3808037"/>
            <a:ext cx="2925763" cy="274637"/>
          </a:xfrm>
          <a:prstGeom prst="rect">
            <a:avLst/>
          </a:prstGeom>
          <a:solidFill>
            <a:srgbClr val="FFCC66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lnSpc>
                <a:spcPct val="95000"/>
              </a:lnSpc>
              <a:buFontTx/>
              <a:buChar char="•"/>
            </a:pPr>
            <a:r>
              <a:rPr lang="th-TH" sz="1400">
                <a:latin typeface="Tahoma" pitchFamily="34" charset="0"/>
                <a:cs typeface="Tahoma" pitchFamily="34" charset="0"/>
              </a:rPr>
              <a:t> การพัฒนาเครือข่าย กพร.กรมอนามัย</a:t>
            </a:r>
            <a:endParaRPr lang="en-US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34" name="Rectangle 26"/>
          <p:cNvSpPr>
            <a:spLocks noChangeArrowheads="1"/>
          </p:cNvSpPr>
          <p:nvPr/>
        </p:nvSpPr>
        <p:spPr bwMode="auto">
          <a:xfrm>
            <a:off x="3055938" y="5137436"/>
            <a:ext cx="2925762" cy="274638"/>
          </a:xfrm>
          <a:prstGeom prst="rect">
            <a:avLst/>
          </a:prstGeom>
          <a:solidFill>
            <a:srgbClr val="FFCC66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lnSpc>
                <a:spcPct val="95000"/>
              </a:lnSpc>
              <a:buFontTx/>
              <a:buChar char="•"/>
            </a:pPr>
            <a:r>
              <a:rPr lang="th-TH" sz="1400">
                <a:latin typeface="Tahoma" pitchFamily="34" charset="0"/>
                <a:cs typeface="Tahoma" pitchFamily="34" charset="0"/>
              </a:rPr>
              <a:t> งานพัฒนาข้อมูลและสารสนเทศ </a:t>
            </a:r>
            <a:endParaRPr lang="en-US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35" name="Rectangle 27"/>
          <p:cNvSpPr>
            <a:spLocks noChangeArrowheads="1"/>
          </p:cNvSpPr>
          <p:nvPr/>
        </p:nvSpPr>
        <p:spPr bwMode="auto">
          <a:xfrm>
            <a:off x="6069013" y="3534987"/>
            <a:ext cx="2925762" cy="274637"/>
          </a:xfrm>
          <a:prstGeom prst="rect">
            <a:avLst/>
          </a:prstGeom>
          <a:solidFill>
            <a:srgbClr val="99FF66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lnSpc>
                <a:spcPct val="95000"/>
              </a:lnSpc>
              <a:buFontTx/>
              <a:buChar char="•"/>
            </a:pPr>
            <a:r>
              <a:rPr lang="th-TH" sz="1400">
                <a:latin typeface="Tahoma" pitchFamily="34" charset="0"/>
                <a:cs typeface="Tahoma" pitchFamily="34" charset="0"/>
              </a:rPr>
              <a:t> การสื่อสาร ประชาสัมพันธ์ ภายใน</a:t>
            </a:r>
            <a:endParaRPr lang="en-US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36" name="Rectangle 28"/>
          <p:cNvSpPr>
            <a:spLocks noChangeArrowheads="1"/>
          </p:cNvSpPr>
          <p:nvPr/>
        </p:nvSpPr>
        <p:spPr bwMode="auto">
          <a:xfrm>
            <a:off x="49213" y="3549274"/>
            <a:ext cx="2925762" cy="274638"/>
          </a:xfrm>
          <a:prstGeom prst="rect">
            <a:avLst/>
          </a:prstGeom>
          <a:solidFill>
            <a:srgbClr val="99CCFF"/>
          </a:soli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buFontTx/>
              <a:buChar char="•"/>
            </a:pPr>
            <a:r>
              <a:rPr lang="th-TH" sz="1400">
                <a:latin typeface="Tahoma" pitchFamily="34" charset="0"/>
                <a:cs typeface="Tahoma" pitchFamily="34" charset="0"/>
              </a:rPr>
              <a:t> </a:t>
            </a:r>
            <a:r>
              <a:rPr lang="en-US" sz="1400">
                <a:latin typeface="Tahoma" pitchFamily="34" charset="0"/>
                <a:cs typeface="Tahoma" pitchFamily="34" charset="0"/>
              </a:rPr>
              <a:t>KPI4</a:t>
            </a:r>
            <a:r>
              <a:rPr lang="th-TH" sz="1400">
                <a:latin typeface="Tahoma" pitchFamily="34" charset="0"/>
                <a:cs typeface="Tahoma" pitchFamily="34" charset="0"/>
              </a:rPr>
              <a:t> : ความพึงพอใจของผู้รับบริการ</a:t>
            </a:r>
            <a:endParaRPr lang="en-US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37" name="Rectangle 29"/>
          <p:cNvSpPr>
            <a:spLocks noChangeArrowheads="1"/>
          </p:cNvSpPr>
          <p:nvPr/>
        </p:nvSpPr>
        <p:spPr bwMode="auto">
          <a:xfrm>
            <a:off x="50800" y="2175158"/>
            <a:ext cx="2925763" cy="274637"/>
          </a:xfrm>
          <a:prstGeom prst="rect">
            <a:avLst/>
          </a:prstGeom>
          <a:solidFill>
            <a:srgbClr val="99CCFF"/>
          </a:soli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buFontTx/>
              <a:buChar char="•"/>
            </a:pPr>
            <a:r>
              <a:rPr lang="en-US" sz="1400">
                <a:latin typeface="Tahoma" pitchFamily="34" charset="0"/>
                <a:cs typeface="Tahoma" pitchFamily="34" charset="0"/>
              </a:rPr>
              <a:t>KPI7</a:t>
            </a:r>
            <a:r>
              <a:rPr lang="th-TH" sz="1400">
                <a:latin typeface="Tahoma" pitchFamily="34" charset="0"/>
                <a:cs typeface="Tahoma" pitchFamily="34" charset="0"/>
              </a:rPr>
              <a:t> : ปรับปรุงกระบวนการ</a:t>
            </a:r>
            <a:endParaRPr lang="en-US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38" name="Rectangle 30"/>
          <p:cNvSpPr>
            <a:spLocks noChangeArrowheads="1"/>
          </p:cNvSpPr>
          <p:nvPr/>
        </p:nvSpPr>
        <p:spPr bwMode="auto">
          <a:xfrm>
            <a:off x="49213" y="1900520"/>
            <a:ext cx="2925762" cy="274638"/>
          </a:xfrm>
          <a:prstGeom prst="rect">
            <a:avLst/>
          </a:prstGeom>
          <a:solidFill>
            <a:srgbClr val="99CCFF"/>
          </a:soli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buFontTx/>
              <a:buChar char="•"/>
            </a:pPr>
            <a:r>
              <a:rPr lang="en-US" sz="1400">
                <a:latin typeface="Tahoma" pitchFamily="34" charset="0"/>
                <a:cs typeface="Tahoma" pitchFamily="34" charset="0"/>
              </a:rPr>
              <a:t>KPI8.1</a:t>
            </a:r>
            <a:r>
              <a:rPr lang="th-TH" sz="1400">
                <a:latin typeface="Tahoma" pitchFamily="34" charset="0"/>
                <a:cs typeface="Tahoma" pitchFamily="34" charset="0"/>
              </a:rPr>
              <a:t>: ลักษณะสำคัญขององค์กร</a:t>
            </a:r>
            <a:endParaRPr lang="en-US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39" name="Rectangle 31"/>
          <p:cNvSpPr>
            <a:spLocks noChangeArrowheads="1"/>
          </p:cNvSpPr>
          <p:nvPr/>
        </p:nvSpPr>
        <p:spPr bwMode="auto">
          <a:xfrm>
            <a:off x="3071813" y="2476783"/>
            <a:ext cx="2925762" cy="274637"/>
          </a:xfrm>
          <a:prstGeom prst="rect">
            <a:avLst/>
          </a:prstGeom>
          <a:solidFill>
            <a:srgbClr val="FFCC66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buFontTx/>
              <a:buChar char="•"/>
            </a:pPr>
            <a:r>
              <a:rPr lang="th-TH" sz="1400">
                <a:latin typeface="Tahoma" pitchFamily="34" charset="0"/>
                <a:cs typeface="Tahoma" pitchFamily="34" charset="0"/>
              </a:rPr>
              <a:t> </a:t>
            </a:r>
            <a:r>
              <a:rPr lang="en-US" sz="1400">
                <a:latin typeface="Tahoma" pitchFamily="34" charset="0"/>
                <a:cs typeface="Tahoma" pitchFamily="34" charset="0"/>
              </a:rPr>
              <a:t>KPI10</a:t>
            </a:r>
            <a:r>
              <a:rPr lang="th-TH" sz="1400">
                <a:latin typeface="Tahoma" pitchFamily="34" charset="0"/>
                <a:cs typeface="Tahoma" pitchFamily="34" charset="0"/>
              </a:rPr>
              <a:t> : พัฒนาวัฒนธรรมองค์การ</a:t>
            </a:r>
            <a:endParaRPr lang="en-US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40" name="Rectangle 32"/>
          <p:cNvSpPr>
            <a:spLocks noChangeArrowheads="1"/>
          </p:cNvSpPr>
          <p:nvPr/>
        </p:nvSpPr>
        <p:spPr bwMode="auto">
          <a:xfrm>
            <a:off x="3059113" y="6394450"/>
            <a:ext cx="2925762" cy="274638"/>
          </a:xfrm>
          <a:prstGeom prst="rect">
            <a:avLst/>
          </a:prstGeom>
          <a:solidFill>
            <a:srgbClr val="FFCC66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buFontTx/>
              <a:buChar char="•"/>
            </a:pPr>
            <a:r>
              <a:rPr lang="th-TH" sz="1400">
                <a:latin typeface="Tahoma" pitchFamily="34" charset="0"/>
                <a:cs typeface="Tahoma" pitchFamily="34" charset="0"/>
              </a:rPr>
              <a:t> </a:t>
            </a:r>
            <a:r>
              <a:rPr lang="en-US" sz="1400">
                <a:latin typeface="Tahoma" pitchFamily="34" charset="0"/>
                <a:cs typeface="Tahoma" pitchFamily="34" charset="0"/>
              </a:rPr>
              <a:t>KPI11</a:t>
            </a:r>
            <a:r>
              <a:rPr lang="th-TH" sz="1400">
                <a:latin typeface="Tahoma" pitchFamily="34" charset="0"/>
                <a:cs typeface="Tahoma" pitchFamily="34" charset="0"/>
              </a:rPr>
              <a:t> : ข้อเสนอสร้างความโปร่งใส</a:t>
            </a:r>
            <a:endParaRPr lang="en-US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41" name="Rectangle 33"/>
          <p:cNvSpPr>
            <a:spLocks noChangeArrowheads="1"/>
          </p:cNvSpPr>
          <p:nvPr/>
        </p:nvSpPr>
        <p:spPr bwMode="auto">
          <a:xfrm>
            <a:off x="49213" y="3823912"/>
            <a:ext cx="2925762" cy="274637"/>
          </a:xfrm>
          <a:prstGeom prst="rect">
            <a:avLst/>
          </a:prstGeom>
          <a:solidFill>
            <a:srgbClr val="99CCFF"/>
          </a:soli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 wrap="none"/>
          <a:lstStyle/>
          <a:p>
            <a:pPr fontAlgn="b">
              <a:lnSpc>
                <a:spcPct val="90000"/>
              </a:lnSpc>
              <a:buFontTx/>
              <a:buChar char="•"/>
            </a:pPr>
            <a:r>
              <a:rPr lang="th-TH" sz="1400">
                <a:latin typeface="Tahoma" pitchFamily="34" charset="0"/>
                <a:cs typeface="Tahoma" pitchFamily="34" charset="0"/>
              </a:rPr>
              <a:t> การปราบปรามการทุจริต</a:t>
            </a:r>
            <a:endParaRPr lang="en-US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43" name="Rectangle 35"/>
          <p:cNvSpPr>
            <a:spLocks noChangeArrowheads="1"/>
          </p:cNvSpPr>
          <p:nvPr/>
        </p:nvSpPr>
        <p:spPr bwMode="auto">
          <a:xfrm>
            <a:off x="47625" y="5108861"/>
            <a:ext cx="2925763" cy="274638"/>
          </a:xfrm>
          <a:prstGeom prst="rect">
            <a:avLst/>
          </a:prstGeom>
          <a:solidFill>
            <a:srgbClr val="99CCFF"/>
          </a:soli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 wrap="none"/>
          <a:lstStyle/>
          <a:p>
            <a:pPr fontAlgn="b">
              <a:lnSpc>
                <a:spcPct val="90000"/>
              </a:lnSpc>
              <a:buFontTx/>
              <a:buChar char="•"/>
            </a:pPr>
            <a:r>
              <a:rPr lang="th-TH" sz="1400">
                <a:latin typeface="Tahoma" pitchFamily="34" charset="0"/>
                <a:cs typeface="Tahoma" pitchFamily="34" charset="0"/>
              </a:rPr>
              <a:t> ความเสมอภาคระหว่างหญิงชาย</a:t>
            </a:r>
            <a:endParaRPr lang="en-US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44" name="Rectangle 36"/>
          <p:cNvSpPr>
            <a:spLocks noChangeArrowheads="1"/>
          </p:cNvSpPr>
          <p:nvPr/>
        </p:nvSpPr>
        <p:spPr bwMode="auto">
          <a:xfrm>
            <a:off x="49213" y="2458364"/>
            <a:ext cx="2925762" cy="274638"/>
          </a:xfrm>
          <a:prstGeom prst="rect">
            <a:avLst/>
          </a:prstGeom>
          <a:solidFill>
            <a:srgbClr val="99CCFF"/>
          </a:soli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 wrap="none"/>
          <a:lstStyle/>
          <a:p>
            <a:pPr fontAlgn="b">
              <a:lnSpc>
                <a:spcPct val="90000"/>
              </a:lnSpc>
              <a:buFontTx/>
              <a:buChar char="•"/>
            </a:pPr>
            <a:r>
              <a:rPr lang="th-TH" sz="1400">
                <a:latin typeface="Tahoma" pitchFamily="34" charset="0"/>
                <a:cs typeface="Tahoma" pitchFamily="34" charset="0"/>
              </a:rPr>
              <a:t>การวิจัยการบรรลุวิสัยทัศน์กรมอนามัย</a:t>
            </a:r>
            <a:endParaRPr lang="en-US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45" name="Rectangle 37"/>
          <p:cNvSpPr>
            <a:spLocks noChangeArrowheads="1"/>
          </p:cNvSpPr>
          <p:nvPr/>
        </p:nvSpPr>
        <p:spPr bwMode="auto">
          <a:xfrm>
            <a:off x="6070600" y="3808037"/>
            <a:ext cx="2925763" cy="274637"/>
          </a:xfrm>
          <a:prstGeom prst="rect">
            <a:avLst/>
          </a:prstGeom>
          <a:solidFill>
            <a:srgbClr val="99FF66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buFontTx/>
              <a:buChar char="•"/>
            </a:pPr>
            <a:r>
              <a:rPr lang="th-TH" sz="1400">
                <a:latin typeface="Tahoma" pitchFamily="34" charset="0"/>
                <a:cs typeface="Tahoma" pitchFamily="34" charset="0"/>
              </a:rPr>
              <a:t> การพัสดุ</a:t>
            </a:r>
            <a:endParaRPr lang="en-US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46" name="Rectangle 38"/>
          <p:cNvSpPr>
            <a:spLocks noChangeArrowheads="1"/>
          </p:cNvSpPr>
          <p:nvPr/>
        </p:nvSpPr>
        <p:spPr bwMode="auto">
          <a:xfrm>
            <a:off x="6070600" y="4081087"/>
            <a:ext cx="2925763" cy="274637"/>
          </a:xfrm>
          <a:prstGeom prst="rect">
            <a:avLst/>
          </a:prstGeom>
          <a:solidFill>
            <a:srgbClr val="99FF66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/>
          <a:lstStyle/>
          <a:p>
            <a:pPr fontAlgn="b">
              <a:lnSpc>
                <a:spcPct val="90000"/>
              </a:lnSpc>
              <a:buFontTx/>
              <a:buChar char="•"/>
            </a:pPr>
            <a:r>
              <a:rPr lang="th-TH" sz="1400">
                <a:latin typeface="Tahoma" pitchFamily="34" charset="0"/>
                <a:cs typeface="Tahoma" pitchFamily="34" charset="0"/>
              </a:rPr>
              <a:t> ประสานการร่วมกิจกรรมกับหน่วยต่างๆ</a:t>
            </a:r>
            <a:endParaRPr lang="en-US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47" name="Rectangle 39"/>
          <p:cNvSpPr>
            <a:spLocks noChangeArrowheads="1"/>
          </p:cNvSpPr>
          <p:nvPr/>
        </p:nvSpPr>
        <p:spPr bwMode="auto">
          <a:xfrm>
            <a:off x="6110288" y="1929095"/>
            <a:ext cx="2925762" cy="274638"/>
          </a:xfrm>
          <a:prstGeom prst="rect">
            <a:avLst/>
          </a:prstGeom>
          <a:solidFill>
            <a:srgbClr val="99FF66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buFontTx/>
              <a:buChar char="•"/>
            </a:pPr>
            <a:r>
              <a:rPr lang="th-TH" sz="1400">
                <a:latin typeface="Tahoma" pitchFamily="34" charset="0"/>
                <a:cs typeface="Tahoma" pitchFamily="34" charset="0"/>
              </a:rPr>
              <a:t> การเงิน บัญชี</a:t>
            </a:r>
            <a:endParaRPr lang="en-US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48" name="Rectangle 40"/>
          <p:cNvSpPr>
            <a:spLocks noChangeArrowheads="1"/>
          </p:cNvSpPr>
          <p:nvPr/>
        </p:nvSpPr>
        <p:spPr bwMode="auto">
          <a:xfrm>
            <a:off x="6110288" y="2202145"/>
            <a:ext cx="2925762" cy="274638"/>
          </a:xfrm>
          <a:prstGeom prst="rect">
            <a:avLst/>
          </a:prstGeom>
          <a:solidFill>
            <a:srgbClr val="99FF66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buFontTx/>
              <a:buChar char="•"/>
            </a:pPr>
            <a:r>
              <a:rPr lang="th-TH" sz="1400">
                <a:latin typeface="Tahoma" pitchFamily="34" charset="0"/>
                <a:cs typeface="Tahoma" pitchFamily="34" charset="0"/>
              </a:rPr>
              <a:t> สนับสนุนการจัดประชุม</a:t>
            </a:r>
            <a:endParaRPr lang="en-US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49" name="Rectangle 41"/>
          <p:cNvSpPr>
            <a:spLocks noChangeArrowheads="1"/>
          </p:cNvSpPr>
          <p:nvPr/>
        </p:nvSpPr>
        <p:spPr bwMode="auto">
          <a:xfrm>
            <a:off x="6110288" y="2476783"/>
            <a:ext cx="2925762" cy="274637"/>
          </a:xfrm>
          <a:prstGeom prst="rect">
            <a:avLst/>
          </a:prstGeom>
          <a:solidFill>
            <a:srgbClr val="99FF66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buFontTx/>
              <a:buChar char="•"/>
            </a:pPr>
            <a:r>
              <a:rPr lang="th-TH" sz="1400">
                <a:latin typeface="Tahoma" pitchFamily="34" charset="0"/>
                <a:cs typeface="Tahoma" pitchFamily="34" charset="0"/>
              </a:rPr>
              <a:t> การประเมินบุคคล</a:t>
            </a:r>
            <a:endParaRPr lang="en-US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50" name="Rectangle 42"/>
          <p:cNvSpPr>
            <a:spLocks noChangeArrowheads="1"/>
          </p:cNvSpPr>
          <p:nvPr/>
        </p:nvSpPr>
        <p:spPr bwMode="auto">
          <a:xfrm>
            <a:off x="6110288" y="2763481"/>
            <a:ext cx="2925762" cy="274637"/>
          </a:xfrm>
          <a:prstGeom prst="rect">
            <a:avLst/>
          </a:prstGeom>
          <a:solidFill>
            <a:srgbClr val="99FF66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buFontTx/>
              <a:buChar char="•"/>
            </a:pPr>
            <a:r>
              <a:rPr lang="th-TH" sz="1400">
                <a:latin typeface="Tahoma" pitchFamily="34" charset="0"/>
                <a:cs typeface="Tahoma" pitchFamily="34" charset="0"/>
              </a:rPr>
              <a:t> เลขานุการ ผอ.กพร.</a:t>
            </a:r>
            <a:endParaRPr lang="en-US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51" name="Rectangle 43"/>
          <p:cNvSpPr>
            <a:spLocks noChangeArrowheads="1"/>
          </p:cNvSpPr>
          <p:nvPr/>
        </p:nvSpPr>
        <p:spPr bwMode="auto">
          <a:xfrm>
            <a:off x="6067425" y="4848511"/>
            <a:ext cx="2925763" cy="274638"/>
          </a:xfrm>
          <a:prstGeom prst="rect">
            <a:avLst/>
          </a:prstGeom>
          <a:solidFill>
            <a:srgbClr val="99FF66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buFontTx/>
              <a:buChar char="•"/>
            </a:pPr>
            <a:r>
              <a:rPr lang="th-TH" sz="1400">
                <a:latin typeface="Tahoma" pitchFamily="34" charset="0"/>
                <a:cs typeface="Tahoma" pitchFamily="34" charset="0"/>
              </a:rPr>
              <a:t> สารบรรณ</a:t>
            </a:r>
            <a:endParaRPr lang="en-US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52" name="Rectangle 44"/>
          <p:cNvSpPr>
            <a:spLocks noChangeArrowheads="1"/>
          </p:cNvSpPr>
          <p:nvPr/>
        </p:nvSpPr>
        <p:spPr bwMode="auto">
          <a:xfrm>
            <a:off x="6067425" y="5121561"/>
            <a:ext cx="2925763" cy="274638"/>
          </a:xfrm>
          <a:prstGeom prst="rect">
            <a:avLst/>
          </a:prstGeom>
          <a:solidFill>
            <a:srgbClr val="99FF66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buFontTx/>
              <a:buChar char="•"/>
            </a:pPr>
            <a:r>
              <a:rPr lang="th-TH" sz="1400">
                <a:latin typeface="Tahoma" pitchFamily="34" charset="0"/>
                <a:cs typeface="Tahoma" pitchFamily="34" charset="0"/>
              </a:rPr>
              <a:t> การเจ้าหน้าที่</a:t>
            </a:r>
            <a:endParaRPr lang="en-US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53" name="Rectangle 45"/>
          <p:cNvSpPr>
            <a:spLocks noChangeArrowheads="1"/>
          </p:cNvSpPr>
          <p:nvPr/>
        </p:nvSpPr>
        <p:spPr bwMode="auto">
          <a:xfrm>
            <a:off x="6067425" y="5396199"/>
            <a:ext cx="2925763" cy="274637"/>
          </a:xfrm>
          <a:prstGeom prst="rect">
            <a:avLst/>
          </a:prstGeom>
          <a:solidFill>
            <a:srgbClr val="99FF66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buFontTx/>
              <a:buChar char="•"/>
            </a:pPr>
            <a:r>
              <a:rPr lang="th-TH" sz="1400">
                <a:latin typeface="Tahoma" pitchFamily="34" charset="0"/>
                <a:cs typeface="Tahoma" pitchFamily="34" charset="0"/>
              </a:rPr>
              <a:t> การประหยัดพลังงาน</a:t>
            </a:r>
            <a:endParaRPr lang="en-US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54" name="Rectangle 46"/>
          <p:cNvSpPr>
            <a:spLocks noChangeArrowheads="1"/>
          </p:cNvSpPr>
          <p:nvPr/>
        </p:nvSpPr>
        <p:spPr bwMode="auto">
          <a:xfrm>
            <a:off x="6070600" y="6121400"/>
            <a:ext cx="2925763" cy="274638"/>
          </a:xfrm>
          <a:prstGeom prst="rect">
            <a:avLst/>
          </a:prstGeom>
          <a:solidFill>
            <a:srgbClr val="99FF66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buFontTx/>
              <a:buChar char="•"/>
            </a:pPr>
            <a:r>
              <a:rPr lang="th-TH" sz="1400">
                <a:latin typeface="Tahoma" pitchFamily="34" charset="0"/>
                <a:cs typeface="Tahoma" pitchFamily="34" charset="0"/>
              </a:rPr>
              <a:t> อาคารสถานที่</a:t>
            </a:r>
            <a:endParaRPr lang="en-US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55" name="Rectangle 47"/>
          <p:cNvSpPr>
            <a:spLocks noChangeArrowheads="1"/>
          </p:cNvSpPr>
          <p:nvPr/>
        </p:nvSpPr>
        <p:spPr bwMode="auto">
          <a:xfrm>
            <a:off x="6070600" y="6394450"/>
            <a:ext cx="2925763" cy="274638"/>
          </a:xfrm>
          <a:prstGeom prst="rect">
            <a:avLst/>
          </a:prstGeom>
          <a:solidFill>
            <a:srgbClr val="99FF66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/>
          <a:lstStyle/>
          <a:p>
            <a:pPr fontAlgn="t">
              <a:buFontTx/>
              <a:buChar char="•"/>
            </a:pPr>
            <a:r>
              <a:rPr lang="th-TH" sz="1400">
                <a:latin typeface="Tahoma" pitchFamily="34" charset="0"/>
                <a:cs typeface="Tahoma" pitchFamily="34" charset="0"/>
              </a:rPr>
              <a:t> ยานพาหนะ</a:t>
            </a:r>
            <a:endParaRPr lang="en-US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0" name="Arc 59"/>
          <p:cNvSpPr/>
          <p:nvPr/>
        </p:nvSpPr>
        <p:spPr>
          <a:xfrm rot="11754338">
            <a:off x="33041" y="1657256"/>
            <a:ext cx="4594033" cy="5024637"/>
          </a:xfrm>
          <a:prstGeom prst="arc">
            <a:avLst>
              <a:gd name="adj1" fmla="val 14237510"/>
              <a:gd name="adj2" fmla="val 301676"/>
            </a:avLst>
          </a:prstGeom>
          <a:ln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1" name="Arc 60"/>
          <p:cNvSpPr/>
          <p:nvPr/>
        </p:nvSpPr>
        <p:spPr>
          <a:xfrm rot="740066">
            <a:off x="1081703" y="4560893"/>
            <a:ext cx="2153130" cy="2319877"/>
          </a:xfrm>
          <a:prstGeom prst="arc">
            <a:avLst>
              <a:gd name="adj1" fmla="val 16714811"/>
              <a:gd name="adj2" fmla="val 610416"/>
            </a:avLst>
          </a:prstGeom>
          <a:ln>
            <a:solidFill>
              <a:schemeClr val="tx1">
                <a:lumMod val="95000"/>
                <a:lumOff val="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2" name="Oval 61"/>
          <p:cNvSpPr/>
          <p:nvPr/>
        </p:nvSpPr>
        <p:spPr>
          <a:xfrm>
            <a:off x="3286116" y="5715016"/>
            <a:ext cx="2286016" cy="500066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2" name="Oval 51"/>
          <p:cNvSpPr/>
          <p:nvPr/>
        </p:nvSpPr>
        <p:spPr>
          <a:xfrm>
            <a:off x="428596" y="5715016"/>
            <a:ext cx="2286016" cy="500066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1" name="Rectangle 50"/>
          <p:cNvSpPr/>
          <p:nvPr/>
        </p:nvSpPr>
        <p:spPr>
          <a:xfrm>
            <a:off x="642910" y="40920"/>
            <a:ext cx="8072494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h-TH" sz="16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แผนภาพ ความเชื่อมโยงของการถ่ายทอดตัวชี้วัดและค่าเป้าหมายจากระดับหน่วยงานสู่บุคคล</a:t>
            </a:r>
          </a:p>
        </p:txBody>
      </p:sp>
      <p:sp>
        <p:nvSpPr>
          <p:cNvPr id="53" name="5-Point Star 52"/>
          <p:cNvSpPr/>
          <p:nvPr/>
        </p:nvSpPr>
        <p:spPr>
          <a:xfrm>
            <a:off x="40944" y="-24"/>
            <a:ext cx="642910" cy="642942"/>
          </a:xfrm>
          <a:prstGeom prst="star5">
            <a:avLst/>
          </a:prstGeom>
          <a:solidFill>
            <a:srgbClr val="FF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FF0000"/>
                </a:solidFill>
              </a:rPr>
              <a:t>2</a:t>
            </a:r>
            <a:endParaRPr lang="th-TH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2844" y="3500438"/>
            <a:ext cx="8858280" cy="2571768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142844" y="214290"/>
            <a:ext cx="8858280" cy="2786082"/>
          </a:xfrm>
          <a:prstGeom prst="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14282" y="1143830"/>
            <a:ext cx="87630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     ในการประชุม </a:t>
            </a:r>
            <a:r>
              <a:rPr lang="th-TH" sz="2000" dirty="0" err="1" smtClean="0">
                <a:latin typeface="Tahoma" pitchFamily="34" charset="0"/>
                <a:cs typeface="Tahoma" pitchFamily="34" charset="0"/>
              </a:rPr>
              <a:t>กพร.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ครั้งที่8/2555 วันที่ 5 พฤศจิกายน 2555 ที่ประชุม ได้มีการพิจารณางานทั้งหมดในปีงบประมาณ พ.ศ.255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6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 และมอบหมาย</a:t>
            </a:r>
            <a:r>
              <a:rPr lang="th-TH" sz="2000" dirty="0">
                <a:latin typeface="Tahoma" pitchFamily="34" charset="0"/>
                <a:cs typeface="Tahoma" pitchFamily="34" charset="0"/>
              </a:rPr>
              <a:t>งานให้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บุคลากรแต่ละคนรับผิดชอบ โดยการพิจารณาและตกลงร่วมกัน</a:t>
            </a:r>
          </a:p>
          <a:p>
            <a:pPr>
              <a:spcBef>
                <a:spcPct val="50000"/>
              </a:spcBef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โดยมีรายละเอียดของงาน เป้าประสงค์ ตัวชี้วัดและค่าเป้าหมาย ตามไฟล์ “แผนงาน2556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.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xls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”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ที่แนบ</a:t>
            </a:r>
            <a:endParaRPr lang="th-TH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8596" y="285728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h-TH" sz="20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3. สื่อสารและสร้างความเข้าใจให้บุคลากรรับทราบถึงตัวชี้วัด ค่าเป้าหมายและกรอบการประเมินผล</a:t>
            </a:r>
          </a:p>
        </p:txBody>
      </p:sp>
      <p:sp>
        <p:nvSpPr>
          <p:cNvPr id="5" name="Rectangle 4"/>
          <p:cNvSpPr/>
          <p:nvPr/>
        </p:nvSpPr>
        <p:spPr>
          <a:xfrm>
            <a:off x="285720" y="3599172"/>
            <a:ext cx="8643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h-TH" sz="20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4. ติดตามความก้าวหน้าของการดำเนินงานและมีการรายงานผลการดำเนินงานตามกรอบแนวทาง /แผนภาพที่กำหนด</a:t>
            </a:r>
            <a:endParaRPr lang="en-US" sz="2000" b="1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00634" y="4391484"/>
            <a:ext cx="8763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     </a:t>
            </a:r>
            <a:r>
              <a:rPr lang="th-TH" sz="2000" dirty="0" err="1" smtClean="0">
                <a:latin typeface="Tahoma" pitchFamily="34" charset="0"/>
                <a:cs typeface="Tahoma" pitchFamily="34" charset="0"/>
              </a:rPr>
              <a:t>กพร.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มีการติดตามความก้าวหน้าของการดำเนินงาน โดยการประชุมหน่วยงาน ประจำเดือน และได้มีการปรับแผนปฏิบัติการ ตาม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สถานการณ์</a:t>
            </a:r>
          </a:p>
          <a:p>
            <a:pPr>
              <a:spcBef>
                <a:spcPct val="50000"/>
              </a:spcBef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    รายงานการประชุม กลุ่มพัฒนาระบบบริหาร เมื่อวันที่ 10 มิถุนายน 2556 ตามไฟล์ “3.ประชุม </a:t>
            </a:r>
            <a:r>
              <a:rPr lang="th-TH" sz="2000" dirty="0" err="1" smtClean="0">
                <a:latin typeface="Tahoma" pitchFamily="34" charset="0"/>
                <a:cs typeface="Tahoma" pitchFamily="34" charset="0"/>
              </a:rPr>
              <a:t>กพร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.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_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ติดตามผลงาน6เดือน”</a:t>
            </a:r>
            <a:endParaRPr lang="th-TH" sz="20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776" y="214290"/>
            <a:ext cx="8643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h-TH" sz="20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5. สรุปบทเรียนการดำเนินการถ่ายทอดตัวชี้วัดและค่าเป้าหมายตามกรอบแนวทางที่กำหนด</a:t>
            </a:r>
            <a:endParaRPr lang="en-US" sz="20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00634" y="1000108"/>
            <a:ext cx="8763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	ภารกิจของกลุ่มพัฒนาระบบบริหารไม่ได้เป็นยุทธศาสตร์หลักของกรม มีลักษณะเป็นกระบวนงานสนับสนุนในมิติการจัดการกระบวนการและการพัฒนาองค์กร จึงไม่สามารถวิเคราะห์การถ่ายทอดตัวชี้วัดและเป้าหมาย จากประเด็นยุทธศาสตร์ของกรมได้โดยตรง </a:t>
            </a:r>
          </a:p>
          <a:p>
            <a:pPr>
              <a:spcBef>
                <a:spcPct val="50000"/>
              </a:spcBef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 	</a:t>
            </a:r>
            <a:r>
              <a:rPr lang="th-TH" sz="2000" dirty="0" err="1" smtClean="0">
                <a:latin typeface="Tahoma" pitchFamily="34" charset="0"/>
                <a:cs typeface="Tahoma" pitchFamily="34" charset="0"/>
              </a:rPr>
              <a:t>กพร.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วิเคราะห์กระบวนการทำงาน โดยตั้งต้นจากบทบาทหน้าที่ตามกฎหมาย ซึ่งมีบทบาทในการขับเคลื่อนงานพัฒนาระบบราชการของกรมอนามัย โดยกระบวนการสร้างคุณค่าของ </a:t>
            </a:r>
            <a:r>
              <a:rPr lang="th-TH" sz="2000" dirty="0" err="1" smtClean="0">
                <a:latin typeface="Tahoma" pitchFamily="34" charset="0"/>
                <a:cs typeface="Tahoma" pitchFamily="34" charset="0"/>
              </a:rPr>
              <a:t>กพร.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 แบ่งเป็น 2 ลักษณะงานคือ</a:t>
            </a:r>
          </a:p>
          <a:p>
            <a:pPr>
              <a:spcBef>
                <a:spcPct val="50000"/>
              </a:spcBef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1)วางระบบและขับเคลื่อนการถ่ายทอดตัวชี้วัดและเป้าหมายโดยกระบวนการจัดทำคำรับรองการปฏิบัติราชการระดับกรมและหน่วยงาน</a:t>
            </a:r>
          </a:p>
          <a:p>
            <a:pPr>
              <a:spcBef>
                <a:spcPct val="50000"/>
              </a:spcBef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2)ดำเนินการในบทบาทเจ้าภาพตัวชี้วัดบางตัวของกรมอนามัย เพื่อให้บรรลุเป้าหมายตามเกณฑ์การประเมิน</a:t>
            </a:r>
          </a:p>
          <a:p>
            <a:pPr>
              <a:spcBef>
                <a:spcPct val="50000"/>
              </a:spcBef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th-TH" sz="2000" dirty="0" err="1" smtClean="0">
                <a:latin typeface="Tahoma" pitchFamily="34" charset="0"/>
                <a:cs typeface="Tahoma" pitchFamily="34" charset="0"/>
              </a:rPr>
              <a:t>กพร.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นำงานตามกระบวนงานสร้างคุณค่าและกระบวนงานสนับสนุนทั้งหมดของหน่วยงานมาพิจารณาและมอบหมายให้บุคลากรรับผิดชอบ ตามแผนภูมิ ซึ่งมีข้อดีคือ การคลี่งานทั้งหมดของหน่วยงานแสดงให้เห็นความชัดเจนและแบ่งความรับผิดชอบให้กับบุคลากรตามความเหมาะสม บุคลากรทุกคนรู้และเข้าใจว่าตัวเองอยู่ส่วนไหนขององค์กร </a:t>
            </a:r>
            <a:endParaRPr lang="th-TH" sz="20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การออกแบบเริ่มต้น">
  <a:themeElements>
    <a:clrScheme name="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การออกแบบเริ่มต้น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22939</TotalTime>
  <Words>1049</Words>
  <Application>Microsoft Office PowerPoint</Application>
  <PresentationFormat>On-screen Show (4:3)</PresentationFormat>
  <Paragraphs>196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การออกแบบเริ่มต้น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TrueFasterOS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TrueFasterUser</dc:creator>
  <cp:lastModifiedBy>user</cp:lastModifiedBy>
  <cp:revision>379</cp:revision>
  <dcterms:created xsi:type="dcterms:W3CDTF">2012-06-30T03:29:31Z</dcterms:created>
  <dcterms:modified xsi:type="dcterms:W3CDTF">2013-10-10T03:53:29Z</dcterms:modified>
</cp:coreProperties>
</file>